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6858000" cy="9144000"/>
  <p:embeddedFontLst>
    <p:embeddedFont>
      <p:font typeface="Paytone One"/>
      <p:regular r:id="rId28"/>
    </p:embeddedFont>
    <p:embeddedFont>
      <p:font typeface="Montserrat"/>
      <p:regular r:id="rId29"/>
      <p:bold r:id="rId30"/>
      <p:italic r:id="rId31"/>
      <p:boldItalic r:id="rId32"/>
    </p:embeddedFont>
    <p:embeddedFont>
      <p:font typeface="Francois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4" roundtripDataSignature="AMtx7miruIwY/Q3eZz1Ft3WoDtpCw+Yt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aytoneOn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FrancoisOne-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2"/>
          <p:cNvSpPr/>
          <p:nvPr>
            <p:ph idx="2" type="pic"/>
          </p:nvPr>
        </p:nvSpPr>
        <p:spPr>
          <a:xfrm>
            <a:off x="1792288" y="612775"/>
            <a:ext cx="5486400" cy="4114800"/>
          </a:xfrm>
          <a:prstGeom prst="rect">
            <a:avLst/>
          </a:prstGeom>
          <a:noFill/>
          <a:ln>
            <a:noFill/>
          </a:ln>
        </p:spPr>
      </p:sp>
      <p:sp>
        <p:nvSpPr>
          <p:cNvPr id="64" name="Google Shape;64;p3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32.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3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44.png"/><Relationship Id="rId5" Type="http://schemas.openxmlformats.org/officeDocument/2006/relationships/image" Target="../media/image4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52.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25.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28.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26.png"/><Relationship Id="rId5"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485225" y="-266375"/>
            <a:ext cx="20895405" cy="10819740"/>
          </a:xfrm>
          <a:custGeom>
            <a:rect b="b" l="l" r="r" t="t"/>
            <a:pathLst>
              <a:path extrusionOk="0" h="10819740" w="19258438">
                <a:moveTo>
                  <a:pt x="0" y="0"/>
                </a:moveTo>
                <a:lnTo>
                  <a:pt x="19258438" y="0"/>
                </a:lnTo>
                <a:lnTo>
                  <a:pt x="19258438" y="10819740"/>
                </a:lnTo>
                <a:lnTo>
                  <a:pt x="0" y="10819740"/>
                </a:lnTo>
                <a:lnTo>
                  <a:pt x="0" y="0"/>
                </a:lnTo>
                <a:close/>
              </a:path>
            </a:pathLst>
          </a:custGeom>
          <a:blipFill rotWithShape="1">
            <a:blip r:embed="rId3">
              <a:alphaModFix/>
            </a:blip>
            <a:stretch>
              <a:fillRect b="0" l="0" r="0" t="0"/>
            </a:stretch>
          </a:blipFill>
          <a:ln>
            <a:noFill/>
          </a:ln>
        </p:spPr>
      </p:sp>
      <p:sp>
        <p:nvSpPr>
          <p:cNvPr id="85" name="Google Shape;85;p1"/>
          <p:cNvSpPr/>
          <p:nvPr/>
        </p:nvSpPr>
        <p:spPr>
          <a:xfrm rot="947630">
            <a:off x="6027572" y="2007472"/>
            <a:ext cx="6232856" cy="6272057"/>
          </a:xfrm>
          <a:custGeom>
            <a:rect b="b" l="l" r="r" t="t"/>
            <a:pathLst>
              <a:path extrusionOk="0" h="6272057" w="6232856">
                <a:moveTo>
                  <a:pt x="0" y="0"/>
                </a:moveTo>
                <a:lnTo>
                  <a:pt x="6232856" y="0"/>
                </a:lnTo>
                <a:lnTo>
                  <a:pt x="6232856" y="6272056"/>
                </a:lnTo>
                <a:lnTo>
                  <a:pt x="0" y="6272056"/>
                </a:lnTo>
                <a:lnTo>
                  <a:pt x="0" y="0"/>
                </a:lnTo>
                <a:close/>
              </a:path>
            </a:pathLst>
          </a:custGeom>
          <a:blipFill rotWithShape="1">
            <a:blip r:embed="rId4">
              <a:alphaModFix amt="85000"/>
            </a:blip>
            <a:stretch>
              <a:fillRect b="0" l="0" r="0" t="0"/>
            </a:stretch>
          </a:blipFill>
          <a:ln>
            <a:noFill/>
          </a:ln>
        </p:spPr>
      </p:sp>
      <p:sp>
        <p:nvSpPr>
          <p:cNvPr id="86" name="Google Shape;86;p1"/>
          <p:cNvSpPr/>
          <p:nvPr/>
        </p:nvSpPr>
        <p:spPr>
          <a:xfrm>
            <a:off x="13439906" y="1277646"/>
            <a:ext cx="4848094" cy="952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p:nvPr/>
        </p:nvSpPr>
        <p:spPr>
          <a:xfrm rot="-8306532">
            <a:off x="5666783" y="-1712036"/>
            <a:ext cx="1494991" cy="3035516"/>
          </a:xfrm>
          <a:custGeom>
            <a:rect b="b" l="l" r="r" t="t"/>
            <a:pathLst>
              <a:path extrusionOk="0" h="3035516" w="1494991">
                <a:moveTo>
                  <a:pt x="0" y="0"/>
                </a:moveTo>
                <a:lnTo>
                  <a:pt x="1494991" y="0"/>
                </a:lnTo>
                <a:lnTo>
                  <a:pt x="1494991" y="3035515"/>
                </a:lnTo>
                <a:lnTo>
                  <a:pt x="0" y="3035515"/>
                </a:lnTo>
                <a:lnTo>
                  <a:pt x="0" y="0"/>
                </a:lnTo>
                <a:close/>
              </a:path>
            </a:pathLst>
          </a:custGeom>
          <a:blipFill rotWithShape="1">
            <a:blip r:embed="rId5">
              <a:alphaModFix/>
            </a:blip>
            <a:stretch>
              <a:fillRect b="0" l="0" r="0" t="0"/>
            </a:stretch>
          </a:blipFill>
          <a:ln>
            <a:noFill/>
          </a:ln>
        </p:spPr>
      </p:sp>
      <p:sp>
        <p:nvSpPr>
          <p:cNvPr id="88" name="Google Shape;88;p1"/>
          <p:cNvSpPr/>
          <p:nvPr/>
        </p:nvSpPr>
        <p:spPr>
          <a:xfrm>
            <a:off x="0" y="9076670"/>
            <a:ext cx="4848094" cy="952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rot="-1933956">
            <a:off x="2320348" y="8567789"/>
            <a:ext cx="3270799" cy="3438422"/>
          </a:xfrm>
          <a:custGeom>
            <a:rect b="b" l="l" r="r" t="t"/>
            <a:pathLst>
              <a:path extrusionOk="0" h="3438422" w="3270799">
                <a:moveTo>
                  <a:pt x="0" y="0"/>
                </a:moveTo>
                <a:lnTo>
                  <a:pt x="3270799" y="0"/>
                </a:lnTo>
                <a:lnTo>
                  <a:pt x="3270799" y="3438422"/>
                </a:lnTo>
                <a:lnTo>
                  <a:pt x="0" y="3438422"/>
                </a:lnTo>
                <a:lnTo>
                  <a:pt x="0" y="0"/>
                </a:lnTo>
                <a:close/>
              </a:path>
            </a:pathLst>
          </a:custGeom>
          <a:blipFill rotWithShape="1">
            <a:blip r:embed="rId6">
              <a:alphaModFix/>
            </a:blip>
            <a:stretch>
              <a:fillRect b="0" l="0" r="0" t="0"/>
            </a:stretch>
          </a:blipFill>
          <a:ln>
            <a:noFill/>
          </a:ln>
        </p:spPr>
      </p:sp>
      <p:sp>
        <p:nvSpPr>
          <p:cNvPr id="90" name="Google Shape;90;p1"/>
          <p:cNvSpPr/>
          <p:nvPr/>
        </p:nvSpPr>
        <p:spPr>
          <a:xfrm rot="-1807376">
            <a:off x="17616628" y="2478048"/>
            <a:ext cx="819114" cy="2221325"/>
          </a:xfrm>
          <a:custGeom>
            <a:rect b="b" l="l" r="r" t="t"/>
            <a:pathLst>
              <a:path extrusionOk="0" h="2221325" w="819114">
                <a:moveTo>
                  <a:pt x="0" y="0"/>
                </a:moveTo>
                <a:lnTo>
                  <a:pt x="819114" y="0"/>
                </a:lnTo>
                <a:lnTo>
                  <a:pt x="819114" y="2221326"/>
                </a:lnTo>
                <a:lnTo>
                  <a:pt x="0" y="2221326"/>
                </a:lnTo>
                <a:lnTo>
                  <a:pt x="0" y="0"/>
                </a:lnTo>
                <a:close/>
              </a:path>
            </a:pathLst>
          </a:custGeom>
          <a:blipFill rotWithShape="1">
            <a:blip r:embed="rId7">
              <a:alphaModFix/>
            </a:blip>
            <a:stretch>
              <a:fillRect b="0" l="0" r="0" t="0"/>
            </a:stretch>
          </a:blipFill>
          <a:ln>
            <a:noFill/>
          </a:ln>
        </p:spPr>
      </p:sp>
      <p:sp>
        <p:nvSpPr>
          <p:cNvPr id="91" name="Google Shape;91;p1"/>
          <p:cNvSpPr txBox="1"/>
          <p:nvPr/>
        </p:nvSpPr>
        <p:spPr>
          <a:xfrm>
            <a:off x="2357926" y="3496888"/>
            <a:ext cx="13572147" cy="2406278"/>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9100" u="none" cap="none" strike="noStrike">
                <a:solidFill>
                  <a:srgbClr val="9D5C89"/>
                </a:solidFill>
                <a:latin typeface="Paytone One"/>
                <a:ea typeface="Paytone One"/>
                <a:cs typeface="Paytone One"/>
                <a:sym typeface="Paytone One"/>
              </a:rPr>
              <a:t>Mô hình dự đoán</a:t>
            </a:r>
            <a:endParaRPr/>
          </a:p>
          <a:p>
            <a:pPr indent="0" lvl="0" marL="0" marR="0" rtl="0" algn="ctr">
              <a:lnSpc>
                <a:spcPct val="103000"/>
              </a:lnSpc>
              <a:spcBef>
                <a:spcPts val="0"/>
              </a:spcBef>
              <a:spcAft>
                <a:spcPts val="0"/>
              </a:spcAft>
              <a:buNone/>
            </a:pPr>
            <a:r>
              <a:rPr b="0" i="0" lang="en-US" sz="9100" u="none" cap="none" strike="noStrike">
                <a:solidFill>
                  <a:srgbClr val="9D5C89"/>
                </a:solidFill>
                <a:latin typeface="Paytone One"/>
                <a:ea typeface="Paytone One"/>
                <a:cs typeface="Paytone One"/>
                <a:sym typeface="Paytone One"/>
              </a:rPr>
              <a:t>giá trị kim cương</a:t>
            </a:r>
            <a:endParaRPr/>
          </a:p>
        </p:txBody>
      </p:sp>
      <p:sp>
        <p:nvSpPr>
          <p:cNvPr id="92" name="Google Shape;92;p1"/>
          <p:cNvSpPr txBox="1"/>
          <p:nvPr/>
        </p:nvSpPr>
        <p:spPr>
          <a:xfrm>
            <a:off x="12158461" y="8822180"/>
            <a:ext cx="5867724" cy="824616"/>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09" u="none" cap="none" strike="noStrike">
                <a:solidFill>
                  <a:srgbClr val="9D5C89"/>
                </a:solidFill>
                <a:latin typeface="Montserrat"/>
                <a:ea typeface="Montserrat"/>
                <a:cs typeface="Montserrat"/>
                <a:sym typeface="Montserrat"/>
              </a:rPr>
              <a:t>PHAN QUỲNH ANH</a:t>
            </a:r>
            <a:endParaRPr/>
          </a:p>
          <a:p>
            <a:pPr indent="0" lvl="0" marL="0" marR="0" rtl="0" algn="ctr">
              <a:lnSpc>
                <a:spcPct val="140016"/>
              </a:lnSpc>
              <a:spcBef>
                <a:spcPts val="0"/>
              </a:spcBef>
              <a:spcAft>
                <a:spcPts val="0"/>
              </a:spcAft>
              <a:buNone/>
            </a:pPr>
            <a:r>
              <a:rPr b="0" i="0" lang="en-US" sz="2409" u="none" cap="none" strike="noStrike">
                <a:solidFill>
                  <a:srgbClr val="9D5C89"/>
                </a:solidFill>
                <a:latin typeface="Montserrat"/>
                <a:ea typeface="Montserrat"/>
                <a:cs typeface="Montserrat"/>
                <a:sym typeface="Montserrat"/>
              </a:rPr>
              <a:t>22.10.2023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0"/>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sp>
        <p:nvSpPr>
          <p:cNvPr id="183" name="Google Shape;183;p10"/>
          <p:cNvSpPr txBox="1"/>
          <p:nvPr/>
        </p:nvSpPr>
        <p:spPr>
          <a:xfrm>
            <a:off x="2305349" y="1980748"/>
            <a:ext cx="13677303" cy="25012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Mặc dù Trọng lượng Carat của một viên kim cương có tác động mạnh nhất đến giá cả, giác cắt vẫn có thể làm tăng hoặc giảm giá trị của nó một cách đáng kể.</a:t>
            </a:r>
            <a:endParaRPr/>
          </a:p>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Với chất lượng cắt cao hơn, giá mỗi carat của viên kim cương sẽ tăng lên.</a:t>
            </a:r>
            <a:endParaRPr/>
          </a:p>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Điều này là do Đá Thô có mức lãng phí cao hơn vì cần phải loại bỏ nhiều nguyên  liệu hơn để đạt được Tỷ lệ và Đối xứng tốt hơn.</a:t>
            </a:r>
            <a:endParaRPr/>
          </a:p>
          <a:p>
            <a:pPr indent="0" lvl="0" marL="0" marR="0" rtl="0" algn="l">
              <a:lnSpc>
                <a:spcPct val="139958"/>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184" name="Google Shape;184;p10"/>
          <p:cNvSpPr/>
          <p:nvPr/>
        </p:nvSpPr>
        <p:spPr>
          <a:xfrm>
            <a:off x="1977421" y="4955809"/>
            <a:ext cx="14333158" cy="5165873"/>
          </a:xfrm>
          <a:custGeom>
            <a:rect b="b" l="l" r="r" t="t"/>
            <a:pathLst>
              <a:path extrusionOk="0" h="5165873" w="14333158">
                <a:moveTo>
                  <a:pt x="0" y="0"/>
                </a:moveTo>
                <a:lnTo>
                  <a:pt x="14333158" y="0"/>
                </a:lnTo>
                <a:lnTo>
                  <a:pt x="14333158" y="5165873"/>
                </a:lnTo>
                <a:lnTo>
                  <a:pt x="0" y="5165873"/>
                </a:lnTo>
                <a:lnTo>
                  <a:pt x="0" y="0"/>
                </a:lnTo>
                <a:close/>
              </a:path>
            </a:pathLst>
          </a:custGeom>
          <a:blipFill rotWithShape="1">
            <a:blip r:embed="rId4">
              <a:alphaModFix/>
            </a:blip>
            <a:stretch>
              <a:fillRect b="-2420" l="-1033" r="0" t="-4518"/>
            </a:stretch>
          </a:blipFill>
          <a:ln>
            <a:noFill/>
          </a:ln>
        </p:spPr>
      </p:sp>
      <p:sp>
        <p:nvSpPr>
          <p:cNvPr id="185" name="Google Shape;185;p10"/>
          <p:cNvSpPr txBox="1"/>
          <p:nvPr/>
        </p:nvSpPr>
        <p:spPr>
          <a:xfrm>
            <a:off x="0" y="-95250"/>
            <a:ext cx="6123494" cy="927102"/>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9D5C89"/>
                </a:solidFill>
                <a:latin typeface="Francois One"/>
                <a:ea typeface="Francois One"/>
                <a:cs typeface="Francois One"/>
                <a:sym typeface="Francois One"/>
              </a:rPr>
              <a:t>Data Visualization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1"/>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grpSp>
        <p:nvGrpSpPr>
          <p:cNvPr id="191" name="Google Shape;191;p11"/>
          <p:cNvGrpSpPr/>
          <p:nvPr/>
        </p:nvGrpSpPr>
        <p:grpSpPr>
          <a:xfrm>
            <a:off x="0" y="-180826"/>
            <a:ext cx="18288000" cy="1451637"/>
            <a:chOff x="0" y="-47625"/>
            <a:chExt cx="4816593" cy="382324"/>
          </a:xfrm>
        </p:grpSpPr>
        <p:sp>
          <p:nvSpPr>
            <p:cNvPr id="192" name="Google Shape;192;p11"/>
            <p:cNvSpPr/>
            <p:nvPr/>
          </p:nvSpPr>
          <p:spPr>
            <a:xfrm>
              <a:off x="0" y="0"/>
              <a:ext cx="4816592" cy="334699"/>
            </a:xfrm>
            <a:custGeom>
              <a:rect b="b" l="l" r="r" t="t"/>
              <a:pathLst>
                <a:path extrusionOk="0" h="334699" w="4816592">
                  <a:moveTo>
                    <a:pt x="0" y="0"/>
                  </a:moveTo>
                  <a:lnTo>
                    <a:pt x="4816592" y="0"/>
                  </a:lnTo>
                  <a:lnTo>
                    <a:pt x="4816592" y="334699"/>
                  </a:lnTo>
                  <a:lnTo>
                    <a:pt x="0" y="334699"/>
                  </a:lnTo>
                  <a:close/>
                </a:path>
              </a:pathLst>
            </a:custGeom>
            <a:solidFill>
              <a:srgbClr val="9D5C89"/>
            </a:solidFill>
            <a:ln>
              <a:noFill/>
            </a:ln>
          </p:spPr>
        </p:sp>
        <p:sp>
          <p:nvSpPr>
            <p:cNvPr id="193" name="Google Shape;193;p11"/>
            <p:cNvSpPr txBox="1"/>
            <p:nvPr/>
          </p:nvSpPr>
          <p:spPr>
            <a:xfrm>
              <a:off x="0" y="-47625"/>
              <a:ext cx="4816593" cy="38232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4" name="Google Shape;194;p11"/>
          <p:cNvSpPr/>
          <p:nvPr/>
        </p:nvSpPr>
        <p:spPr>
          <a:xfrm>
            <a:off x="347977" y="1564106"/>
            <a:ext cx="9664147" cy="1583516"/>
          </a:xfrm>
          <a:custGeom>
            <a:rect b="b" l="l" r="r" t="t"/>
            <a:pathLst>
              <a:path extrusionOk="0" h="1583516" w="9664147">
                <a:moveTo>
                  <a:pt x="0" y="0"/>
                </a:moveTo>
                <a:lnTo>
                  <a:pt x="9664147" y="0"/>
                </a:lnTo>
                <a:lnTo>
                  <a:pt x="9664147" y="1583515"/>
                </a:lnTo>
                <a:lnTo>
                  <a:pt x="0" y="1583515"/>
                </a:lnTo>
                <a:lnTo>
                  <a:pt x="0" y="0"/>
                </a:lnTo>
                <a:close/>
              </a:path>
            </a:pathLst>
          </a:custGeom>
          <a:blipFill rotWithShape="1">
            <a:blip r:embed="rId4">
              <a:alphaModFix/>
            </a:blip>
            <a:stretch>
              <a:fillRect b="-135960" l="0" r="0" t="0"/>
            </a:stretch>
          </a:blipFill>
          <a:ln>
            <a:noFill/>
          </a:ln>
        </p:spPr>
      </p:sp>
      <p:sp>
        <p:nvSpPr>
          <p:cNvPr id="195" name="Google Shape;195;p11"/>
          <p:cNvSpPr/>
          <p:nvPr/>
        </p:nvSpPr>
        <p:spPr>
          <a:xfrm>
            <a:off x="347977" y="3442896"/>
            <a:ext cx="13416015" cy="6493466"/>
          </a:xfrm>
          <a:custGeom>
            <a:rect b="b" l="l" r="r" t="t"/>
            <a:pathLst>
              <a:path extrusionOk="0" h="6493466" w="13416015">
                <a:moveTo>
                  <a:pt x="0" y="0"/>
                </a:moveTo>
                <a:lnTo>
                  <a:pt x="13416015" y="0"/>
                </a:lnTo>
                <a:lnTo>
                  <a:pt x="13416015" y="6493466"/>
                </a:lnTo>
                <a:lnTo>
                  <a:pt x="0" y="6493466"/>
                </a:lnTo>
                <a:lnTo>
                  <a:pt x="0" y="0"/>
                </a:lnTo>
                <a:close/>
              </a:path>
            </a:pathLst>
          </a:custGeom>
          <a:blipFill rotWithShape="1">
            <a:blip r:embed="rId5">
              <a:alphaModFix/>
            </a:blip>
            <a:stretch>
              <a:fillRect b="0" l="0" r="0" t="0"/>
            </a:stretch>
          </a:blipFill>
          <a:ln>
            <a:noFill/>
          </a:ln>
        </p:spPr>
      </p:sp>
      <p:sp>
        <p:nvSpPr>
          <p:cNvPr id="196" name="Google Shape;196;p11"/>
          <p:cNvSpPr txBox="1"/>
          <p:nvPr/>
        </p:nvSpPr>
        <p:spPr>
          <a:xfrm>
            <a:off x="6441105" y="89940"/>
            <a:ext cx="5405791"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FFFFFF"/>
                </a:solidFill>
                <a:latin typeface="Francois One"/>
                <a:ea typeface="Francois One"/>
                <a:cs typeface="Francois One"/>
                <a:sym typeface="Francois One"/>
              </a:rPr>
              <a:t>Encoding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2"/>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grpSp>
        <p:nvGrpSpPr>
          <p:cNvPr id="202" name="Google Shape;202;p12"/>
          <p:cNvGrpSpPr/>
          <p:nvPr/>
        </p:nvGrpSpPr>
        <p:grpSpPr>
          <a:xfrm>
            <a:off x="0" y="-180826"/>
            <a:ext cx="18288000" cy="1451637"/>
            <a:chOff x="0" y="-47625"/>
            <a:chExt cx="4816593" cy="382324"/>
          </a:xfrm>
        </p:grpSpPr>
        <p:sp>
          <p:nvSpPr>
            <p:cNvPr id="203" name="Google Shape;203;p12"/>
            <p:cNvSpPr/>
            <p:nvPr/>
          </p:nvSpPr>
          <p:spPr>
            <a:xfrm>
              <a:off x="0" y="0"/>
              <a:ext cx="4816592" cy="334699"/>
            </a:xfrm>
            <a:custGeom>
              <a:rect b="b" l="l" r="r" t="t"/>
              <a:pathLst>
                <a:path extrusionOk="0" h="334699" w="4816592">
                  <a:moveTo>
                    <a:pt x="0" y="0"/>
                  </a:moveTo>
                  <a:lnTo>
                    <a:pt x="4816592" y="0"/>
                  </a:lnTo>
                  <a:lnTo>
                    <a:pt x="4816592" y="334699"/>
                  </a:lnTo>
                  <a:lnTo>
                    <a:pt x="0" y="334699"/>
                  </a:lnTo>
                  <a:close/>
                </a:path>
              </a:pathLst>
            </a:custGeom>
            <a:solidFill>
              <a:srgbClr val="9D5C89"/>
            </a:solidFill>
            <a:ln>
              <a:noFill/>
            </a:ln>
          </p:spPr>
        </p:sp>
        <p:sp>
          <p:nvSpPr>
            <p:cNvPr id="204" name="Google Shape;204;p12"/>
            <p:cNvSpPr txBox="1"/>
            <p:nvPr/>
          </p:nvSpPr>
          <p:spPr>
            <a:xfrm>
              <a:off x="0" y="-47625"/>
              <a:ext cx="4816593" cy="38232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5" name="Google Shape;205;p12"/>
          <p:cNvSpPr/>
          <p:nvPr/>
        </p:nvSpPr>
        <p:spPr>
          <a:xfrm>
            <a:off x="1888811" y="1506881"/>
            <a:ext cx="14510377" cy="5671309"/>
          </a:xfrm>
          <a:custGeom>
            <a:rect b="b" l="l" r="r" t="t"/>
            <a:pathLst>
              <a:path extrusionOk="0" h="5671309" w="14510377">
                <a:moveTo>
                  <a:pt x="0" y="0"/>
                </a:moveTo>
                <a:lnTo>
                  <a:pt x="14510378" y="0"/>
                </a:lnTo>
                <a:lnTo>
                  <a:pt x="14510378" y="5671309"/>
                </a:lnTo>
                <a:lnTo>
                  <a:pt x="0" y="5671309"/>
                </a:lnTo>
                <a:lnTo>
                  <a:pt x="0" y="0"/>
                </a:lnTo>
                <a:close/>
              </a:path>
            </a:pathLst>
          </a:custGeom>
          <a:blipFill rotWithShape="1">
            <a:blip r:embed="rId4">
              <a:alphaModFix/>
            </a:blip>
            <a:stretch>
              <a:fillRect b="0" l="0" r="0" t="0"/>
            </a:stretch>
          </a:blipFill>
          <a:ln>
            <a:noFill/>
          </a:ln>
        </p:spPr>
      </p:sp>
      <p:sp>
        <p:nvSpPr>
          <p:cNvPr id="206" name="Google Shape;206;p12"/>
          <p:cNvSpPr txBox="1"/>
          <p:nvPr/>
        </p:nvSpPr>
        <p:spPr>
          <a:xfrm>
            <a:off x="6441105" y="89940"/>
            <a:ext cx="5405791"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FFFFFF"/>
                </a:solidFill>
                <a:latin typeface="Francois One"/>
                <a:ea typeface="Francois One"/>
                <a:cs typeface="Francois One"/>
                <a:sym typeface="Francois One"/>
              </a:rPr>
              <a:t>Encoding</a:t>
            </a:r>
            <a:endParaRPr/>
          </a:p>
        </p:txBody>
      </p:sp>
      <p:sp>
        <p:nvSpPr>
          <p:cNvPr id="207" name="Google Shape;207;p12"/>
          <p:cNvSpPr txBox="1"/>
          <p:nvPr/>
        </p:nvSpPr>
        <p:spPr>
          <a:xfrm>
            <a:off x="2772943" y="7366635"/>
            <a:ext cx="12742114" cy="29203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Số đếm càng cao thì chất lượng giác cắt càng cao (có ý nghĩa)</a:t>
            </a:r>
            <a:endParaRPr/>
          </a:p>
          <a:p>
            <a:pPr indent="0" lvl="0" marL="0" marR="0" rtl="0" algn="l">
              <a:lnSpc>
                <a:spcPct val="139958"/>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Một số màu phổ biến hơn những màu khác, với sự phân bố ngẫu nhiên.</a:t>
            </a:r>
            <a:endParaRPr/>
          </a:p>
          <a:p>
            <a:pPr indent="0" lvl="0" marL="0" marR="0" rtl="0" algn="l">
              <a:lnSpc>
                <a:spcPct val="139958"/>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Độ trong. có phân phối chuẩn với độ lệch trái.</a:t>
            </a:r>
            <a:endParaRPr/>
          </a:p>
          <a:p>
            <a:pPr indent="0" lvl="0" marL="0" marR="0" rtl="0" algn="l">
              <a:lnSpc>
                <a:spcPct val="139958"/>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39958"/>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3"/>
          <p:cNvSpPr/>
          <p:nvPr/>
        </p:nvSpPr>
        <p:spPr>
          <a:xfrm rot="9238342">
            <a:off x="11202221" y="-3375825"/>
            <a:ext cx="8390620" cy="8809050"/>
          </a:xfrm>
          <a:custGeom>
            <a:rect b="b" l="l" r="r" t="t"/>
            <a:pathLst>
              <a:path extrusionOk="0" h="8809050" w="8390620">
                <a:moveTo>
                  <a:pt x="0" y="0"/>
                </a:moveTo>
                <a:lnTo>
                  <a:pt x="8390620" y="0"/>
                </a:lnTo>
                <a:lnTo>
                  <a:pt x="8390620" y="8809050"/>
                </a:lnTo>
                <a:lnTo>
                  <a:pt x="0" y="8809050"/>
                </a:lnTo>
                <a:lnTo>
                  <a:pt x="0" y="0"/>
                </a:lnTo>
                <a:close/>
              </a:path>
            </a:pathLst>
          </a:custGeom>
          <a:blipFill rotWithShape="1">
            <a:blip r:embed="rId3">
              <a:alphaModFix amt="52000"/>
            </a:blip>
            <a:stretch>
              <a:fillRect b="0" l="0" r="0" t="0"/>
            </a:stretch>
          </a:blipFill>
          <a:ln>
            <a:noFill/>
          </a:ln>
        </p:spPr>
      </p:sp>
      <p:sp>
        <p:nvSpPr>
          <p:cNvPr id="213" name="Google Shape;213;p13"/>
          <p:cNvSpPr/>
          <p:nvPr/>
        </p:nvSpPr>
        <p:spPr>
          <a:xfrm>
            <a:off x="7588654" y="0"/>
            <a:ext cx="10699346" cy="6470415"/>
          </a:xfrm>
          <a:custGeom>
            <a:rect b="b" l="l" r="r" t="t"/>
            <a:pathLst>
              <a:path extrusionOk="0" h="6470415" w="10699346">
                <a:moveTo>
                  <a:pt x="0" y="0"/>
                </a:moveTo>
                <a:lnTo>
                  <a:pt x="10699346" y="0"/>
                </a:lnTo>
                <a:lnTo>
                  <a:pt x="10699346" y="6470415"/>
                </a:lnTo>
                <a:lnTo>
                  <a:pt x="0" y="6470415"/>
                </a:lnTo>
                <a:lnTo>
                  <a:pt x="0" y="0"/>
                </a:lnTo>
                <a:close/>
              </a:path>
            </a:pathLst>
          </a:custGeom>
          <a:blipFill rotWithShape="1">
            <a:blip r:embed="rId4">
              <a:alphaModFix/>
            </a:blip>
            <a:stretch>
              <a:fillRect b="0" l="0" r="0" t="0"/>
            </a:stretch>
          </a:blipFill>
          <a:ln>
            <a:noFill/>
          </a:ln>
        </p:spPr>
      </p:sp>
      <p:sp>
        <p:nvSpPr>
          <p:cNvPr id="214" name="Google Shape;214;p13"/>
          <p:cNvSpPr/>
          <p:nvPr/>
        </p:nvSpPr>
        <p:spPr>
          <a:xfrm>
            <a:off x="7588654" y="6470415"/>
            <a:ext cx="10699346" cy="3816585"/>
          </a:xfrm>
          <a:custGeom>
            <a:rect b="b" l="l" r="r" t="t"/>
            <a:pathLst>
              <a:path extrusionOk="0" h="3816585" w="10699346">
                <a:moveTo>
                  <a:pt x="0" y="0"/>
                </a:moveTo>
                <a:lnTo>
                  <a:pt x="10699346" y="0"/>
                </a:lnTo>
                <a:lnTo>
                  <a:pt x="10699346" y="3816585"/>
                </a:lnTo>
                <a:lnTo>
                  <a:pt x="0" y="3816585"/>
                </a:lnTo>
                <a:lnTo>
                  <a:pt x="0" y="0"/>
                </a:lnTo>
                <a:close/>
              </a:path>
            </a:pathLst>
          </a:custGeom>
          <a:blipFill rotWithShape="1">
            <a:blip r:embed="rId5">
              <a:alphaModFix/>
            </a:blip>
            <a:stretch>
              <a:fillRect b="-1826" l="0" r="0" t="-1827"/>
            </a:stretch>
          </a:blipFill>
          <a:ln>
            <a:noFill/>
          </a:ln>
        </p:spPr>
      </p:sp>
      <p:sp>
        <p:nvSpPr>
          <p:cNvPr id="215" name="Google Shape;215;p13"/>
          <p:cNvSpPr txBox="1"/>
          <p:nvPr/>
        </p:nvSpPr>
        <p:spPr>
          <a:xfrm>
            <a:off x="718178" y="2386334"/>
            <a:ext cx="6326286" cy="37585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Giác cắt tốt hơn có giá tốt hơn, màu sắc giống nhau, màu sắc tốt hơn có giá tốt hơn, nhưng độ rõ nét, độ trong của đá.</a:t>
            </a:r>
            <a:endParaRPr/>
          </a:p>
          <a:p>
            <a:pPr indent="0" lvl="0" marL="0" marR="0" rtl="0" algn="l">
              <a:lnSpc>
                <a:spcPct val="139958"/>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Không rõ những features này ảnh hưởng đến giá bao nhiêu, vì nó có rất nhiều outliers, vì vậy hãy xem một dạng biểu đồ khác</a:t>
            </a:r>
            <a:endParaRPr/>
          </a:p>
          <a:p>
            <a:pPr indent="0" lvl="0" marL="0" marR="0" rtl="0" algn="l">
              <a:lnSpc>
                <a:spcPct val="139958"/>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39958"/>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216" name="Google Shape;216;p13"/>
          <p:cNvSpPr txBox="1"/>
          <p:nvPr/>
        </p:nvSpPr>
        <p:spPr>
          <a:xfrm>
            <a:off x="478469" y="176934"/>
            <a:ext cx="5405791"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9D5C89"/>
                </a:solidFill>
                <a:latin typeface="Francois One"/>
                <a:ea typeface="Francois One"/>
                <a:cs typeface="Francois One"/>
                <a:sym typeface="Francois One"/>
              </a:rPr>
              <a:t>Encoding</a:t>
            </a:r>
            <a:endParaRPr/>
          </a:p>
        </p:txBody>
      </p:sp>
      <p:sp>
        <p:nvSpPr>
          <p:cNvPr id="217" name="Google Shape;217;p13"/>
          <p:cNvSpPr/>
          <p:nvPr/>
        </p:nvSpPr>
        <p:spPr>
          <a:xfrm>
            <a:off x="565700" y="5849590"/>
            <a:ext cx="6478764" cy="4437410"/>
          </a:xfrm>
          <a:custGeom>
            <a:rect b="b" l="l" r="r" t="t"/>
            <a:pathLst>
              <a:path extrusionOk="0" h="4437410" w="6478764">
                <a:moveTo>
                  <a:pt x="0" y="0"/>
                </a:moveTo>
                <a:lnTo>
                  <a:pt x="6478764" y="0"/>
                </a:lnTo>
                <a:lnTo>
                  <a:pt x="6478764" y="4437410"/>
                </a:lnTo>
                <a:lnTo>
                  <a:pt x="0" y="4437410"/>
                </a:lnTo>
                <a:lnTo>
                  <a:pt x="0" y="0"/>
                </a:lnTo>
                <a:close/>
              </a:path>
            </a:pathLst>
          </a:custGeom>
          <a:blipFill rotWithShape="1">
            <a:blip r:embed="rId6">
              <a:alphaModFix/>
            </a:blip>
            <a:stretch>
              <a:fillRect b="-4750" l="0" r="0" t="-4750"/>
            </a:stretch>
          </a:blipFill>
          <a:ln>
            <a:noFill/>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grpSp>
        <p:nvGrpSpPr>
          <p:cNvPr id="223" name="Google Shape;223;p14"/>
          <p:cNvGrpSpPr/>
          <p:nvPr/>
        </p:nvGrpSpPr>
        <p:grpSpPr>
          <a:xfrm>
            <a:off x="0" y="-180826"/>
            <a:ext cx="18288000" cy="1451637"/>
            <a:chOff x="0" y="-47625"/>
            <a:chExt cx="4816593" cy="382324"/>
          </a:xfrm>
        </p:grpSpPr>
        <p:sp>
          <p:nvSpPr>
            <p:cNvPr id="224" name="Google Shape;224;p14"/>
            <p:cNvSpPr/>
            <p:nvPr/>
          </p:nvSpPr>
          <p:spPr>
            <a:xfrm>
              <a:off x="0" y="0"/>
              <a:ext cx="4816592" cy="334699"/>
            </a:xfrm>
            <a:custGeom>
              <a:rect b="b" l="l" r="r" t="t"/>
              <a:pathLst>
                <a:path extrusionOk="0" h="334699" w="4816592">
                  <a:moveTo>
                    <a:pt x="0" y="0"/>
                  </a:moveTo>
                  <a:lnTo>
                    <a:pt x="4816592" y="0"/>
                  </a:lnTo>
                  <a:lnTo>
                    <a:pt x="4816592" y="334699"/>
                  </a:lnTo>
                  <a:lnTo>
                    <a:pt x="0" y="334699"/>
                  </a:lnTo>
                  <a:close/>
                </a:path>
              </a:pathLst>
            </a:custGeom>
            <a:solidFill>
              <a:srgbClr val="9D5C89"/>
            </a:solidFill>
            <a:ln>
              <a:noFill/>
            </a:ln>
          </p:spPr>
        </p:sp>
        <p:sp>
          <p:nvSpPr>
            <p:cNvPr id="225" name="Google Shape;225;p14"/>
            <p:cNvSpPr txBox="1"/>
            <p:nvPr/>
          </p:nvSpPr>
          <p:spPr>
            <a:xfrm>
              <a:off x="0" y="-47625"/>
              <a:ext cx="4816593" cy="38232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6" name="Google Shape;226;p14"/>
          <p:cNvSpPr/>
          <p:nvPr/>
        </p:nvSpPr>
        <p:spPr>
          <a:xfrm>
            <a:off x="0" y="1811013"/>
            <a:ext cx="6129329" cy="5621043"/>
          </a:xfrm>
          <a:custGeom>
            <a:rect b="b" l="l" r="r" t="t"/>
            <a:pathLst>
              <a:path extrusionOk="0" h="5621043" w="6129329">
                <a:moveTo>
                  <a:pt x="0" y="0"/>
                </a:moveTo>
                <a:lnTo>
                  <a:pt x="6129329" y="0"/>
                </a:lnTo>
                <a:lnTo>
                  <a:pt x="6129329" y="5621043"/>
                </a:lnTo>
                <a:lnTo>
                  <a:pt x="0" y="5621043"/>
                </a:lnTo>
                <a:lnTo>
                  <a:pt x="0" y="0"/>
                </a:lnTo>
                <a:close/>
              </a:path>
            </a:pathLst>
          </a:custGeom>
          <a:blipFill rotWithShape="1">
            <a:blip r:embed="rId4">
              <a:alphaModFix/>
            </a:blip>
            <a:stretch>
              <a:fillRect b="0" l="0" r="0" t="0"/>
            </a:stretch>
          </a:blipFill>
          <a:ln>
            <a:noFill/>
          </a:ln>
        </p:spPr>
      </p:sp>
      <p:sp>
        <p:nvSpPr>
          <p:cNvPr id="227" name="Google Shape;227;p14"/>
          <p:cNvSpPr/>
          <p:nvPr/>
        </p:nvSpPr>
        <p:spPr>
          <a:xfrm>
            <a:off x="6156901" y="1811013"/>
            <a:ext cx="5974198" cy="5621043"/>
          </a:xfrm>
          <a:custGeom>
            <a:rect b="b" l="l" r="r" t="t"/>
            <a:pathLst>
              <a:path extrusionOk="0" h="5621043" w="5974198">
                <a:moveTo>
                  <a:pt x="0" y="0"/>
                </a:moveTo>
                <a:lnTo>
                  <a:pt x="5974198" y="0"/>
                </a:lnTo>
                <a:lnTo>
                  <a:pt x="5974198" y="5621043"/>
                </a:lnTo>
                <a:lnTo>
                  <a:pt x="0" y="5621043"/>
                </a:lnTo>
                <a:lnTo>
                  <a:pt x="0" y="0"/>
                </a:lnTo>
                <a:close/>
              </a:path>
            </a:pathLst>
          </a:custGeom>
          <a:blipFill rotWithShape="1">
            <a:blip r:embed="rId5">
              <a:alphaModFix/>
            </a:blip>
            <a:stretch>
              <a:fillRect b="0" l="0" r="0" t="0"/>
            </a:stretch>
          </a:blipFill>
          <a:ln>
            <a:noFill/>
          </a:ln>
        </p:spPr>
      </p:sp>
      <p:sp>
        <p:nvSpPr>
          <p:cNvPr id="228" name="Google Shape;228;p14"/>
          <p:cNvSpPr/>
          <p:nvPr/>
        </p:nvSpPr>
        <p:spPr>
          <a:xfrm>
            <a:off x="12131099" y="1811013"/>
            <a:ext cx="5726036" cy="5621043"/>
          </a:xfrm>
          <a:custGeom>
            <a:rect b="b" l="l" r="r" t="t"/>
            <a:pathLst>
              <a:path extrusionOk="0" h="5621043" w="5726036">
                <a:moveTo>
                  <a:pt x="0" y="0"/>
                </a:moveTo>
                <a:lnTo>
                  <a:pt x="5726036" y="0"/>
                </a:lnTo>
                <a:lnTo>
                  <a:pt x="5726036" y="5621043"/>
                </a:lnTo>
                <a:lnTo>
                  <a:pt x="0" y="5621043"/>
                </a:lnTo>
                <a:lnTo>
                  <a:pt x="0" y="0"/>
                </a:lnTo>
                <a:close/>
              </a:path>
            </a:pathLst>
          </a:custGeom>
          <a:blipFill rotWithShape="1">
            <a:blip r:embed="rId6">
              <a:alphaModFix/>
            </a:blip>
            <a:stretch>
              <a:fillRect b="0" l="-2808" r="-2807" t="0"/>
            </a:stretch>
          </a:blipFill>
          <a:ln>
            <a:noFill/>
          </a:ln>
        </p:spPr>
      </p:sp>
      <p:sp>
        <p:nvSpPr>
          <p:cNvPr id="229" name="Google Shape;229;p14"/>
          <p:cNvSpPr txBox="1"/>
          <p:nvPr/>
        </p:nvSpPr>
        <p:spPr>
          <a:xfrm>
            <a:off x="5676377" y="89940"/>
            <a:ext cx="5405791"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FFFFFF"/>
                </a:solidFill>
                <a:latin typeface="Francois One"/>
                <a:ea typeface="Francois One"/>
                <a:cs typeface="Francois One"/>
                <a:sym typeface="Francois One"/>
              </a:rPr>
              <a:t>Encoding</a:t>
            </a:r>
            <a:endParaRPr/>
          </a:p>
        </p:txBody>
      </p:sp>
      <p:sp>
        <p:nvSpPr>
          <p:cNvPr id="230" name="Google Shape;230;p14"/>
          <p:cNvSpPr txBox="1"/>
          <p:nvPr/>
        </p:nvSpPr>
        <p:spPr>
          <a:xfrm>
            <a:off x="3030398" y="7593329"/>
            <a:ext cx="10697749" cy="194246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899" u="none" cap="none" strike="noStrike">
                <a:solidFill>
                  <a:srgbClr val="000000"/>
                </a:solidFill>
                <a:latin typeface="Arial"/>
                <a:ea typeface="Arial"/>
                <a:cs typeface="Arial"/>
                <a:sym typeface="Arial"/>
              </a:rPr>
              <a:t>&gt;&gt; Bây giờ đã rõ, giác cắt càng tốt và chất lượng thì giá càng cao, màu sắc cũng tinh khiết nhất, độ trong càng tốt giá cũng cao hơn</a:t>
            </a:r>
            <a:endParaRPr/>
          </a:p>
          <a:p>
            <a:pPr indent="0" lvl="0" marL="0" marR="0" rtl="0" algn="l">
              <a:lnSpc>
                <a:spcPct val="115902"/>
              </a:lnSpc>
              <a:spcBef>
                <a:spcPts val="0"/>
              </a:spcBef>
              <a:spcAft>
                <a:spcPts val="0"/>
              </a:spcAft>
              <a:buNone/>
            </a:pPr>
            <a:r>
              <a:t/>
            </a:r>
            <a:endParaRPr b="0" i="0" sz="2899"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5"/>
          <p:cNvSpPr/>
          <p:nvPr/>
        </p:nvSpPr>
        <p:spPr>
          <a:xfrm rot="9238342">
            <a:off x="11202221" y="-3375825"/>
            <a:ext cx="8390620" cy="8809050"/>
          </a:xfrm>
          <a:custGeom>
            <a:rect b="b" l="l" r="r" t="t"/>
            <a:pathLst>
              <a:path extrusionOk="0" h="8809050" w="8390620">
                <a:moveTo>
                  <a:pt x="0" y="0"/>
                </a:moveTo>
                <a:lnTo>
                  <a:pt x="8390620" y="0"/>
                </a:lnTo>
                <a:lnTo>
                  <a:pt x="8390620" y="8809050"/>
                </a:lnTo>
                <a:lnTo>
                  <a:pt x="0" y="8809050"/>
                </a:lnTo>
                <a:lnTo>
                  <a:pt x="0" y="0"/>
                </a:lnTo>
                <a:close/>
              </a:path>
            </a:pathLst>
          </a:custGeom>
          <a:blipFill rotWithShape="1">
            <a:blip r:embed="rId3">
              <a:alphaModFix amt="52000"/>
            </a:blip>
            <a:stretch>
              <a:fillRect b="0" l="0" r="0" t="0"/>
            </a:stretch>
          </a:blipFill>
          <a:ln>
            <a:noFill/>
          </a:ln>
        </p:spPr>
      </p:sp>
      <p:sp>
        <p:nvSpPr>
          <p:cNvPr id="236" name="Google Shape;236;p15"/>
          <p:cNvSpPr/>
          <p:nvPr/>
        </p:nvSpPr>
        <p:spPr>
          <a:xfrm>
            <a:off x="156899" y="1271750"/>
            <a:ext cx="10020766" cy="8650405"/>
          </a:xfrm>
          <a:custGeom>
            <a:rect b="b" l="l" r="r" t="t"/>
            <a:pathLst>
              <a:path extrusionOk="0" h="8650405" w="10020766">
                <a:moveTo>
                  <a:pt x="0" y="0"/>
                </a:moveTo>
                <a:lnTo>
                  <a:pt x="10020766" y="0"/>
                </a:lnTo>
                <a:lnTo>
                  <a:pt x="10020766" y="8650405"/>
                </a:lnTo>
                <a:lnTo>
                  <a:pt x="0" y="8650405"/>
                </a:lnTo>
                <a:lnTo>
                  <a:pt x="0" y="0"/>
                </a:lnTo>
                <a:close/>
              </a:path>
            </a:pathLst>
          </a:custGeom>
          <a:blipFill rotWithShape="1">
            <a:blip r:embed="rId4">
              <a:alphaModFix/>
            </a:blip>
            <a:stretch>
              <a:fillRect b="0" l="0" r="0" t="0"/>
            </a:stretch>
          </a:blipFill>
          <a:ln>
            <a:noFill/>
          </a:ln>
        </p:spPr>
      </p:sp>
      <p:sp>
        <p:nvSpPr>
          <p:cNvPr id="237" name="Google Shape;237;p15"/>
          <p:cNvSpPr txBox="1"/>
          <p:nvPr/>
        </p:nvSpPr>
        <p:spPr>
          <a:xfrm>
            <a:off x="10569140" y="1214600"/>
            <a:ext cx="7081635" cy="36480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9D5C89"/>
                </a:solidFill>
                <a:latin typeface="Francois One"/>
                <a:ea typeface="Francois One"/>
                <a:cs typeface="Francois One"/>
                <a:sym typeface="Francois One"/>
              </a:rPr>
              <a:t>Như vậy giá trị chỉ bị ảnh hưởng bởi x, y, z và carat (trọng lượng kim cương):</a:t>
            </a:r>
            <a:endParaRPr/>
          </a:p>
          <a:p>
            <a:pPr indent="0" lvl="0" marL="0" marR="0" rtl="0" algn="l">
              <a:lnSpc>
                <a:spcPct val="140013"/>
              </a:lnSpc>
              <a:spcBef>
                <a:spcPts val="0"/>
              </a:spcBef>
              <a:spcAft>
                <a:spcPts val="0"/>
              </a:spcAft>
              <a:buNone/>
            </a:pPr>
            <a:r>
              <a:rPr b="0" i="0" lang="en-US" sz="2999" u="none" cap="none" strike="noStrike">
                <a:solidFill>
                  <a:srgbClr val="9D5C89"/>
                </a:solidFill>
                <a:latin typeface="Francois One"/>
                <a:ea typeface="Francois One"/>
                <a:cs typeface="Francois One"/>
                <a:sym typeface="Francois One"/>
              </a:rPr>
              <a:t>x : chiều dài</a:t>
            </a:r>
            <a:endParaRPr/>
          </a:p>
          <a:p>
            <a:pPr indent="0" lvl="0" marL="0" marR="0" rtl="0" algn="l">
              <a:lnSpc>
                <a:spcPct val="140013"/>
              </a:lnSpc>
              <a:spcBef>
                <a:spcPts val="0"/>
              </a:spcBef>
              <a:spcAft>
                <a:spcPts val="0"/>
              </a:spcAft>
              <a:buNone/>
            </a:pPr>
            <a:r>
              <a:rPr b="0" i="0" lang="en-US" sz="2999" u="none" cap="none" strike="noStrike">
                <a:solidFill>
                  <a:srgbClr val="9D5C89"/>
                </a:solidFill>
                <a:latin typeface="Francois One"/>
                <a:ea typeface="Francois One"/>
                <a:cs typeface="Francois One"/>
                <a:sym typeface="Francois One"/>
              </a:rPr>
              <a:t>y: chiều rộng</a:t>
            </a:r>
            <a:endParaRPr/>
          </a:p>
          <a:p>
            <a:pPr indent="0" lvl="0" marL="0" marR="0" rtl="0" algn="l">
              <a:lnSpc>
                <a:spcPct val="140013"/>
              </a:lnSpc>
              <a:spcBef>
                <a:spcPts val="0"/>
              </a:spcBef>
              <a:spcAft>
                <a:spcPts val="0"/>
              </a:spcAft>
              <a:buNone/>
            </a:pPr>
            <a:r>
              <a:rPr b="0" i="0" lang="en-US" sz="2999" u="none" cap="none" strike="noStrike">
                <a:solidFill>
                  <a:srgbClr val="9D5C89"/>
                </a:solidFill>
                <a:latin typeface="Francois One"/>
                <a:ea typeface="Francois One"/>
                <a:cs typeface="Francois One"/>
                <a:sym typeface="Francois One"/>
              </a:rPr>
              <a:t>z: độ sâu </a:t>
            </a:r>
            <a:endParaRPr/>
          </a:p>
          <a:p>
            <a:pPr indent="0" lvl="0" marL="0" marR="0" rtl="0" algn="l">
              <a:lnSpc>
                <a:spcPct val="140013"/>
              </a:lnSpc>
              <a:spcBef>
                <a:spcPts val="0"/>
              </a:spcBef>
              <a:spcAft>
                <a:spcPts val="0"/>
              </a:spcAft>
              <a:buNone/>
            </a:pPr>
            <a:r>
              <a:rPr b="0" i="0" lang="en-US" sz="2999" u="none" cap="none" strike="noStrike">
                <a:solidFill>
                  <a:srgbClr val="9D5C89"/>
                </a:solidFill>
                <a:latin typeface="Francois One"/>
                <a:ea typeface="Francois One"/>
                <a:cs typeface="Francois One"/>
                <a:sym typeface="Francois One"/>
              </a:rPr>
              <a:t>&gt;&gt; không bị ảnh hưởng bởi bất kỳ features nào khác</a:t>
            </a:r>
            <a:endParaRPr/>
          </a:p>
        </p:txBody>
      </p:sp>
      <p:sp>
        <p:nvSpPr>
          <p:cNvPr id="238" name="Google Shape;238;p15"/>
          <p:cNvSpPr/>
          <p:nvPr/>
        </p:nvSpPr>
        <p:spPr>
          <a:xfrm>
            <a:off x="10569140" y="5596952"/>
            <a:ext cx="7718860" cy="4690048"/>
          </a:xfrm>
          <a:custGeom>
            <a:rect b="b" l="l" r="r" t="t"/>
            <a:pathLst>
              <a:path extrusionOk="0" h="4690048" w="7718860">
                <a:moveTo>
                  <a:pt x="0" y="0"/>
                </a:moveTo>
                <a:lnTo>
                  <a:pt x="7718860" y="0"/>
                </a:lnTo>
                <a:lnTo>
                  <a:pt x="7718860" y="4690048"/>
                </a:lnTo>
                <a:lnTo>
                  <a:pt x="0" y="4690048"/>
                </a:lnTo>
                <a:lnTo>
                  <a:pt x="0" y="0"/>
                </a:lnTo>
                <a:close/>
              </a:path>
            </a:pathLst>
          </a:custGeom>
          <a:blipFill rotWithShape="1">
            <a:blip r:embed="rId5">
              <a:alphaModFix/>
            </a:blip>
            <a:stretch>
              <a:fillRect b="-11127" l="0" r="0" t="-12304"/>
            </a:stretch>
          </a:blipFill>
          <a:ln>
            <a:noFill/>
          </a:ln>
        </p:spPr>
      </p:sp>
      <p:sp>
        <p:nvSpPr>
          <p:cNvPr id="239" name="Google Shape;239;p15"/>
          <p:cNvSpPr txBox="1"/>
          <p:nvPr/>
        </p:nvSpPr>
        <p:spPr>
          <a:xfrm>
            <a:off x="413223" y="427198"/>
            <a:ext cx="5405791" cy="778511"/>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599" u="none" cap="none" strike="noStrike">
                <a:solidFill>
                  <a:srgbClr val="9D5C89"/>
                </a:solidFill>
                <a:latin typeface="Francois One"/>
                <a:ea typeface="Francois One"/>
                <a:cs typeface="Francois One"/>
                <a:sym typeface="Francois One"/>
              </a:rPr>
              <a:t>Check correlation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6"/>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grpSp>
        <p:nvGrpSpPr>
          <p:cNvPr id="245" name="Google Shape;245;p16"/>
          <p:cNvGrpSpPr/>
          <p:nvPr/>
        </p:nvGrpSpPr>
        <p:grpSpPr>
          <a:xfrm>
            <a:off x="0" y="-180826"/>
            <a:ext cx="18288000" cy="1669123"/>
            <a:chOff x="0" y="-47625"/>
            <a:chExt cx="4816593" cy="439604"/>
          </a:xfrm>
        </p:grpSpPr>
        <p:sp>
          <p:nvSpPr>
            <p:cNvPr id="246" name="Google Shape;246;p16"/>
            <p:cNvSpPr/>
            <p:nvPr/>
          </p:nvSpPr>
          <p:spPr>
            <a:xfrm>
              <a:off x="0" y="0"/>
              <a:ext cx="4816592" cy="391979"/>
            </a:xfrm>
            <a:custGeom>
              <a:rect b="b" l="l" r="r" t="t"/>
              <a:pathLst>
                <a:path extrusionOk="0" h="391979" w="4816592">
                  <a:moveTo>
                    <a:pt x="0" y="0"/>
                  </a:moveTo>
                  <a:lnTo>
                    <a:pt x="4816592" y="0"/>
                  </a:lnTo>
                  <a:lnTo>
                    <a:pt x="4816592" y="391979"/>
                  </a:lnTo>
                  <a:lnTo>
                    <a:pt x="0" y="391979"/>
                  </a:lnTo>
                  <a:close/>
                </a:path>
              </a:pathLst>
            </a:custGeom>
            <a:solidFill>
              <a:srgbClr val="9D5C89"/>
            </a:solidFill>
            <a:ln>
              <a:noFill/>
            </a:ln>
          </p:spPr>
        </p:sp>
        <p:sp>
          <p:nvSpPr>
            <p:cNvPr id="247" name="Google Shape;247;p16"/>
            <p:cNvSpPr txBox="1"/>
            <p:nvPr/>
          </p:nvSpPr>
          <p:spPr>
            <a:xfrm>
              <a:off x="0" y="-47625"/>
              <a:ext cx="4816593" cy="43960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8" name="Google Shape;248;p16"/>
          <p:cNvSpPr/>
          <p:nvPr/>
        </p:nvSpPr>
        <p:spPr>
          <a:xfrm>
            <a:off x="2473837" y="3314950"/>
            <a:ext cx="13340325" cy="2502756"/>
          </a:xfrm>
          <a:custGeom>
            <a:rect b="b" l="l" r="r" t="t"/>
            <a:pathLst>
              <a:path extrusionOk="0" h="2502756" w="13340325">
                <a:moveTo>
                  <a:pt x="0" y="0"/>
                </a:moveTo>
                <a:lnTo>
                  <a:pt x="13340326" y="0"/>
                </a:lnTo>
                <a:lnTo>
                  <a:pt x="13340326" y="2502756"/>
                </a:lnTo>
                <a:lnTo>
                  <a:pt x="0" y="2502756"/>
                </a:lnTo>
                <a:lnTo>
                  <a:pt x="0" y="0"/>
                </a:lnTo>
                <a:close/>
              </a:path>
            </a:pathLst>
          </a:custGeom>
          <a:blipFill rotWithShape="1">
            <a:blip r:embed="rId4">
              <a:alphaModFix/>
            </a:blip>
            <a:stretch>
              <a:fillRect b="0" l="0" r="-4120" t="0"/>
            </a:stretch>
          </a:blipFill>
          <a:ln>
            <a:noFill/>
          </a:ln>
        </p:spPr>
      </p:sp>
      <p:sp>
        <p:nvSpPr>
          <p:cNvPr id="249" name="Google Shape;249;p16"/>
          <p:cNvSpPr/>
          <p:nvPr/>
        </p:nvSpPr>
        <p:spPr>
          <a:xfrm>
            <a:off x="2473837" y="6353875"/>
            <a:ext cx="13340325" cy="2904425"/>
          </a:xfrm>
          <a:custGeom>
            <a:rect b="b" l="l" r="r" t="t"/>
            <a:pathLst>
              <a:path extrusionOk="0" h="2904425" w="13340325">
                <a:moveTo>
                  <a:pt x="0" y="0"/>
                </a:moveTo>
                <a:lnTo>
                  <a:pt x="13340326" y="0"/>
                </a:lnTo>
                <a:lnTo>
                  <a:pt x="13340326" y="2904425"/>
                </a:lnTo>
                <a:lnTo>
                  <a:pt x="0" y="2904425"/>
                </a:lnTo>
                <a:lnTo>
                  <a:pt x="0" y="0"/>
                </a:lnTo>
                <a:close/>
              </a:path>
            </a:pathLst>
          </a:custGeom>
          <a:blipFill rotWithShape="1">
            <a:blip r:embed="rId5">
              <a:alphaModFix/>
            </a:blip>
            <a:stretch>
              <a:fillRect b="0" l="0" r="0" t="0"/>
            </a:stretch>
          </a:blipFill>
          <a:ln>
            <a:noFill/>
          </a:ln>
        </p:spPr>
      </p:sp>
      <p:sp>
        <p:nvSpPr>
          <p:cNvPr id="250" name="Google Shape;250;p16"/>
          <p:cNvSpPr txBox="1"/>
          <p:nvPr/>
        </p:nvSpPr>
        <p:spPr>
          <a:xfrm>
            <a:off x="4538105" y="198682"/>
            <a:ext cx="9211791"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FFFFFF"/>
                </a:solidFill>
                <a:latin typeface="Francois One"/>
                <a:ea typeface="Francois One"/>
                <a:cs typeface="Francois One"/>
                <a:sym typeface="Francois One"/>
              </a:rPr>
              <a:t>Xây dựng mô hình dự đoán</a:t>
            </a:r>
            <a:endParaRPr/>
          </a:p>
        </p:txBody>
      </p:sp>
      <p:sp>
        <p:nvSpPr>
          <p:cNvPr id="251" name="Google Shape;251;p16"/>
          <p:cNvSpPr txBox="1"/>
          <p:nvPr/>
        </p:nvSpPr>
        <p:spPr>
          <a:xfrm>
            <a:off x="260983" y="1533063"/>
            <a:ext cx="5405791" cy="844552"/>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999" u="none" cap="none" strike="noStrike">
                <a:solidFill>
                  <a:srgbClr val="9D5C89"/>
                </a:solidFill>
                <a:latin typeface="Francois One"/>
                <a:ea typeface="Francois One"/>
                <a:cs typeface="Francois One"/>
                <a:sym typeface="Francois One"/>
              </a:rPr>
              <a:t>Preprocessing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7"/>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grpSp>
        <p:nvGrpSpPr>
          <p:cNvPr id="257" name="Google Shape;257;p17"/>
          <p:cNvGrpSpPr/>
          <p:nvPr/>
        </p:nvGrpSpPr>
        <p:grpSpPr>
          <a:xfrm>
            <a:off x="0" y="-180826"/>
            <a:ext cx="18288000" cy="1669123"/>
            <a:chOff x="0" y="-47625"/>
            <a:chExt cx="4816593" cy="439604"/>
          </a:xfrm>
        </p:grpSpPr>
        <p:sp>
          <p:nvSpPr>
            <p:cNvPr id="258" name="Google Shape;258;p17"/>
            <p:cNvSpPr/>
            <p:nvPr/>
          </p:nvSpPr>
          <p:spPr>
            <a:xfrm>
              <a:off x="0" y="0"/>
              <a:ext cx="4816592" cy="391979"/>
            </a:xfrm>
            <a:custGeom>
              <a:rect b="b" l="l" r="r" t="t"/>
              <a:pathLst>
                <a:path extrusionOk="0" h="391979" w="4816592">
                  <a:moveTo>
                    <a:pt x="0" y="0"/>
                  </a:moveTo>
                  <a:lnTo>
                    <a:pt x="4816592" y="0"/>
                  </a:lnTo>
                  <a:lnTo>
                    <a:pt x="4816592" y="391979"/>
                  </a:lnTo>
                  <a:lnTo>
                    <a:pt x="0" y="391979"/>
                  </a:lnTo>
                  <a:close/>
                </a:path>
              </a:pathLst>
            </a:custGeom>
            <a:solidFill>
              <a:srgbClr val="9D5C89"/>
            </a:solidFill>
            <a:ln>
              <a:noFill/>
            </a:ln>
          </p:spPr>
        </p:sp>
        <p:sp>
          <p:nvSpPr>
            <p:cNvPr id="259" name="Google Shape;259;p17"/>
            <p:cNvSpPr txBox="1"/>
            <p:nvPr/>
          </p:nvSpPr>
          <p:spPr>
            <a:xfrm>
              <a:off x="0" y="-47625"/>
              <a:ext cx="4816593" cy="43960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0" name="Google Shape;260;p17"/>
          <p:cNvSpPr/>
          <p:nvPr/>
        </p:nvSpPr>
        <p:spPr>
          <a:xfrm>
            <a:off x="302797" y="2888790"/>
            <a:ext cx="11032754" cy="6974478"/>
          </a:xfrm>
          <a:custGeom>
            <a:rect b="b" l="l" r="r" t="t"/>
            <a:pathLst>
              <a:path extrusionOk="0" h="6974478" w="11032754">
                <a:moveTo>
                  <a:pt x="0" y="0"/>
                </a:moveTo>
                <a:lnTo>
                  <a:pt x="11032754" y="0"/>
                </a:lnTo>
                <a:lnTo>
                  <a:pt x="11032754" y="6974478"/>
                </a:lnTo>
                <a:lnTo>
                  <a:pt x="0" y="6974478"/>
                </a:lnTo>
                <a:lnTo>
                  <a:pt x="0" y="0"/>
                </a:lnTo>
                <a:close/>
              </a:path>
            </a:pathLst>
          </a:custGeom>
          <a:blipFill rotWithShape="1">
            <a:blip r:embed="rId4">
              <a:alphaModFix/>
            </a:blip>
            <a:stretch>
              <a:fillRect b="0" l="0" r="0" t="-570"/>
            </a:stretch>
          </a:blipFill>
          <a:ln>
            <a:noFill/>
          </a:ln>
        </p:spPr>
      </p:sp>
      <p:sp>
        <p:nvSpPr>
          <p:cNvPr id="261" name="Google Shape;261;p17"/>
          <p:cNvSpPr txBox="1"/>
          <p:nvPr/>
        </p:nvSpPr>
        <p:spPr>
          <a:xfrm>
            <a:off x="4538105" y="198682"/>
            <a:ext cx="9211791"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FFFFFF"/>
                </a:solidFill>
                <a:latin typeface="Francois One"/>
                <a:ea typeface="Francois One"/>
                <a:cs typeface="Francois One"/>
                <a:sym typeface="Francois One"/>
              </a:rPr>
              <a:t>Xây dựng mô hình dự đoán</a:t>
            </a:r>
            <a:endParaRPr/>
          </a:p>
        </p:txBody>
      </p:sp>
      <p:sp>
        <p:nvSpPr>
          <p:cNvPr id="262" name="Google Shape;262;p17"/>
          <p:cNvSpPr txBox="1"/>
          <p:nvPr/>
        </p:nvSpPr>
        <p:spPr>
          <a:xfrm>
            <a:off x="11767817" y="2841165"/>
            <a:ext cx="5855423" cy="50107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000000"/>
                </a:solidFill>
                <a:latin typeface="Arial"/>
                <a:ea typeface="Arial"/>
                <a:cs typeface="Arial"/>
                <a:sym typeface="Arial"/>
              </a:rPr>
              <a:t>Tạo ra một danh sách myPipes chứa các pipeline đã được định nghĩa trước đó. Sau đó, sử dụng vòng lặp được sử dụng để lặp qua từng pipeline trong danh sách và thực hiện các bước xử lý và đánh giá mô hình. </a:t>
            </a:r>
            <a:endParaRPr/>
          </a:p>
          <a:p>
            <a:pPr indent="0" lvl="0" marL="0" marR="0" rtl="0" algn="l">
              <a:lnSpc>
                <a:spcPct val="140015"/>
              </a:lnSpc>
              <a:spcBef>
                <a:spcPts val="0"/>
              </a:spcBef>
              <a:spcAft>
                <a:spcPts val="0"/>
              </a:spcAft>
              <a:buNone/>
            </a:pPr>
            <a:r>
              <a:t/>
            </a:r>
            <a:endParaRPr b="0" i="0" sz="2599" u="none" cap="none" strike="noStrike">
              <a:solidFill>
                <a:srgbClr val="000000"/>
              </a:solidFill>
              <a:latin typeface="Arial"/>
              <a:ea typeface="Arial"/>
              <a:cs typeface="Arial"/>
              <a:sym typeface="Arial"/>
            </a:endParaRPr>
          </a:p>
          <a:p>
            <a:pPr indent="0" lvl="0" marL="0" marR="0" rtl="0" algn="l">
              <a:lnSpc>
                <a:spcPct val="140015"/>
              </a:lnSpc>
              <a:spcBef>
                <a:spcPts val="0"/>
              </a:spcBef>
              <a:spcAft>
                <a:spcPts val="0"/>
              </a:spcAft>
              <a:buNone/>
            </a:pPr>
            <a:r>
              <a:rPr b="0" i="0" lang="en-US" sz="2599" u="none" cap="none" strike="noStrike">
                <a:solidFill>
                  <a:srgbClr val="000000"/>
                </a:solidFill>
                <a:latin typeface="Arial"/>
                <a:ea typeface="Arial"/>
                <a:cs typeface="Arial"/>
                <a:sym typeface="Arial"/>
              </a:rPr>
              <a:t>&gt;&gt; Sau khi vòng lặp kết thúc, danh sách ypreds sẽ chứa các dự đoán từ các mô hình hồi quy tương ứng với các dữ liệu kiểm tra (xtest).</a:t>
            </a:r>
            <a:endParaRPr/>
          </a:p>
        </p:txBody>
      </p:sp>
      <p:sp>
        <p:nvSpPr>
          <p:cNvPr id="263" name="Google Shape;263;p17"/>
          <p:cNvSpPr txBox="1"/>
          <p:nvPr/>
        </p:nvSpPr>
        <p:spPr>
          <a:xfrm>
            <a:off x="302797" y="1571677"/>
            <a:ext cx="5405791" cy="844552"/>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999" u="none" cap="none" strike="noStrike">
                <a:solidFill>
                  <a:srgbClr val="9D5C89"/>
                </a:solidFill>
                <a:latin typeface="Francois One"/>
                <a:ea typeface="Francois One"/>
                <a:cs typeface="Francois One"/>
                <a:sym typeface="Francois One"/>
              </a:rPr>
              <a:t>Preprocessing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8"/>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grpSp>
        <p:nvGrpSpPr>
          <p:cNvPr id="269" name="Google Shape;269;p18"/>
          <p:cNvGrpSpPr/>
          <p:nvPr/>
        </p:nvGrpSpPr>
        <p:grpSpPr>
          <a:xfrm>
            <a:off x="0" y="-180826"/>
            <a:ext cx="18288000" cy="1669123"/>
            <a:chOff x="0" y="-47625"/>
            <a:chExt cx="4816593" cy="439604"/>
          </a:xfrm>
        </p:grpSpPr>
        <p:sp>
          <p:nvSpPr>
            <p:cNvPr id="270" name="Google Shape;270;p18"/>
            <p:cNvSpPr/>
            <p:nvPr/>
          </p:nvSpPr>
          <p:spPr>
            <a:xfrm>
              <a:off x="0" y="0"/>
              <a:ext cx="4816592" cy="391979"/>
            </a:xfrm>
            <a:custGeom>
              <a:rect b="b" l="l" r="r" t="t"/>
              <a:pathLst>
                <a:path extrusionOk="0" h="391979" w="4816592">
                  <a:moveTo>
                    <a:pt x="0" y="0"/>
                  </a:moveTo>
                  <a:lnTo>
                    <a:pt x="4816592" y="0"/>
                  </a:lnTo>
                  <a:lnTo>
                    <a:pt x="4816592" y="391979"/>
                  </a:lnTo>
                  <a:lnTo>
                    <a:pt x="0" y="391979"/>
                  </a:lnTo>
                  <a:close/>
                </a:path>
              </a:pathLst>
            </a:custGeom>
            <a:solidFill>
              <a:srgbClr val="9D5C89"/>
            </a:solidFill>
            <a:ln>
              <a:noFill/>
            </a:ln>
          </p:spPr>
        </p:sp>
        <p:sp>
          <p:nvSpPr>
            <p:cNvPr id="271" name="Google Shape;271;p18"/>
            <p:cNvSpPr txBox="1"/>
            <p:nvPr/>
          </p:nvSpPr>
          <p:spPr>
            <a:xfrm>
              <a:off x="0" y="-47625"/>
              <a:ext cx="4816593" cy="43960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2" name="Google Shape;272;p18"/>
          <p:cNvSpPr/>
          <p:nvPr/>
        </p:nvSpPr>
        <p:spPr>
          <a:xfrm>
            <a:off x="2171054" y="4769521"/>
            <a:ext cx="12727972" cy="3591830"/>
          </a:xfrm>
          <a:custGeom>
            <a:rect b="b" l="l" r="r" t="t"/>
            <a:pathLst>
              <a:path extrusionOk="0" h="3591830" w="12727972">
                <a:moveTo>
                  <a:pt x="0" y="0"/>
                </a:moveTo>
                <a:lnTo>
                  <a:pt x="12727972" y="0"/>
                </a:lnTo>
                <a:lnTo>
                  <a:pt x="12727972" y="3591830"/>
                </a:lnTo>
                <a:lnTo>
                  <a:pt x="0" y="3591830"/>
                </a:lnTo>
                <a:lnTo>
                  <a:pt x="0" y="0"/>
                </a:lnTo>
                <a:close/>
              </a:path>
            </a:pathLst>
          </a:custGeom>
          <a:blipFill rotWithShape="1">
            <a:blip r:embed="rId4">
              <a:alphaModFix/>
            </a:blip>
            <a:stretch>
              <a:fillRect b="0" l="0" r="0" t="0"/>
            </a:stretch>
          </a:blipFill>
          <a:ln>
            <a:noFill/>
          </a:ln>
        </p:spPr>
      </p:sp>
      <p:sp>
        <p:nvSpPr>
          <p:cNvPr id="273" name="Google Shape;273;p18"/>
          <p:cNvSpPr txBox="1"/>
          <p:nvPr/>
        </p:nvSpPr>
        <p:spPr>
          <a:xfrm>
            <a:off x="4538105" y="198682"/>
            <a:ext cx="9211791"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FFFFFF"/>
                </a:solidFill>
                <a:latin typeface="Francois One"/>
                <a:ea typeface="Francois One"/>
                <a:cs typeface="Francois One"/>
                <a:sym typeface="Francois One"/>
              </a:rPr>
              <a:t>Xây dựng mô hình dự đoán</a:t>
            </a:r>
            <a:endParaRPr/>
          </a:p>
        </p:txBody>
      </p:sp>
      <p:sp>
        <p:nvSpPr>
          <p:cNvPr id="274" name="Google Shape;274;p18"/>
          <p:cNvSpPr txBox="1"/>
          <p:nvPr/>
        </p:nvSpPr>
        <p:spPr>
          <a:xfrm>
            <a:off x="2171054" y="2808643"/>
            <a:ext cx="12336497" cy="13531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000000"/>
                </a:solidFill>
                <a:latin typeface="Arial"/>
                <a:ea typeface="Arial"/>
                <a:cs typeface="Arial"/>
                <a:sym typeface="Arial"/>
              </a:rPr>
              <a:t>Tạo vòng lặp for. Sau  khi vòng lặp kết thúc, sẽ cho ra một biểu đồ cho mỗi hàm đo lỗi và độ chính xác, hiển thị kết quả đánh giá của mô hình trên các độ đo tương ứng. Đồng thời, các kết quả cũng được in ra để hiển thị trên dòng lệnh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19"/>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grpSp>
        <p:nvGrpSpPr>
          <p:cNvPr id="280" name="Google Shape;280;p19"/>
          <p:cNvGrpSpPr/>
          <p:nvPr/>
        </p:nvGrpSpPr>
        <p:grpSpPr>
          <a:xfrm>
            <a:off x="0" y="-180826"/>
            <a:ext cx="18288000" cy="1669123"/>
            <a:chOff x="0" y="-47625"/>
            <a:chExt cx="4816593" cy="439604"/>
          </a:xfrm>
        </p:grpSpPr>
        <p:sp>
          <p:nvSpPr>
            <p:cNvPr id="281" name="Google Shape;281;p19"/>
            <p:cNvSpPr/>
            <p:nvPr/>
          </p:nvSpPr>
          <p:spPr>
            <a:xfrm>
              <a:off x="0" y="0"/>
              <a:ext cx="4816592" cy="391979"/>
            </a:xfrm>
            <a:custGeom>
              <a:rect b="b" l="l" r="r" t="t"/>
              <a:pathLst>
                <a:path extrusionOk="0" h="391979" w="4816592">
                  <a:moveTo>
                    <a:pt x="0" y="0"/>
                  </a:moveTo>
                  <a:lnTo>
                    <a:pt x="4816592" y="0"/>
                  </a:lnTo>
                  <a:lnTo>
                    <a:pt x="4816592" y="391979"/>
                  </a:lnTo>
                  <a:lnTo>
                    <a:pt x="0" y="391979"/>
                  </a:lnTo>
                  <a:close/>
                </a:path>
              </a:pathLst>
            </a:custGeom>
            <a:solidFill>
              <a:srgbClr val="9D5C89"/>
            </a:solidFill>
            <a:ln>
              <a:noFill/>
            </a:ln>
          </p:spPr>
        </p:sp>
        <p:sp>
          <p:nvSpPr>
            <p:cNvPr id="282" name="Google Shape;282;p19"/>
            <p:cNvSpPr txBox="1"/>
            <p:nvPr/>
          </p:nvSpPr>
          <p:spPr>
            <a:xfrm>
              <a:off x="0" y="-47625"/>
              <a:ext cx="4816593" cy="43960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3" name="Google Shape;283;p19"/>
          <p:cNvSpPr/>
          <p:nvPr/>
        </p:nvSpPr>
        <p:spPr>
          <a:xfrm>
            <a:off x="297133" y="1836293"/>
            <a:ext cx="10229694" cy="7988188"/>
          </a:xfrm>
          <a:custGeom>
            <a:rect b="b" l="l" r="r" t="t"/>
            <a:pathLst>
              <a:path extrusionOk="0" h="7988188" w="10229694">
                <a:moveTo>
                  <a:pt x="0" y="0"/>
                </a:moveTo>
                <a:lnTo>
                  <a:pt x="10229694" y="0"/>
                </a:lnTo>
                <a:lnTo>
                  <a:pt x="10229694" y="7988188"/>
                </a:lnTo>
                <a:lnTo>
                  <a:pt x="0" y="7988188"/>
                </a:lnTo>
                <a:lnTo>
                  <a:pt x="0" y="0"/>
                </a:lnTo>
                <a:close/>
              </a:path>
            </a:pathLst>
          </a:custGeom>
          <a:blipFill rotWithShape="1">
            <a:blip r:embed="rId4">
              <a:alphaModFix/>
            </a:blip>
            <a:stretch>
              <a:fillRect b="0" l="0" r="0" t="0"/>
            </a:stretch>
          </a:blipFill>
          <a:ln>
            <a:noFill/>
          </a:ln>
        </p:spPr>
      </p:sp>
      <p:sp>
        <p:nvSpPr>
          <p:cNvPr id="284" name="Google Shape;284;p19"/>
          <p:cNvSpPr txBox="1"/>
          <p:nvPr/>
        </p:nvSpPr>
        <p:spPr>
          <a:xfrm>
            <a:off x="4538105" y="198682"/>
            <a:ext cx="9211791"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FFFFFF"/>
                </a:solidFill>
                <a:latin typeface="Francois One"/>
                <a:ea typeface="Francois One"/>
                <a:cs typeface="Francois One"/>
                <a:sym typeface="Francois One"/>
              </a:rPr>
              <a:t>Xây dựng mô hình dự đoán</a:t>
            </a:r>
            <a:endParaRPr/>
          </a:p>
        </p:txBody>
      </p:sp>
      <p:sp>
        <p:nvSpPr>
          <p:cNvPr id="285" name="Google Shape;285;p19"/>
          <p:cNvSpPr txBox="1"/>
          <p:nvPr/>
        </p:nvSpPr>
        <p:spPr>
          <a:xfrm>
            <a:off x="10822184" y="3080400"/>
            <a:ext cx="6246897" cy="45535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000000"/>
                </a:solidFill>
                <a:latin typeface="Arial"/>
                <a:ea typeface="Arial"/>
                <a:cs typeface="Arial"/>
                <a:sym typeface="Arial"/>
              </a:rPr>
              <a:t>Kết quả này cho thấy độ chính xác và hiệu quả của các mô hình hồi quy khác nhau dựa trên phương pháp đo lường mean_absolute_error. Giá trị càng thấp cho thấy mô hình dự đoán tốt hơn và có sai số tuyệt đối nhỏ hơn so với giá trị thực tế.</a:t>
            </a:r>
            <a:endParaRPr/>
          </a:p>
          <a:p>
            <a:pPr indent="0" lvl="0" marL="0" marR="0" rtl="0" algn="l">
              <a:lnSpc>
                <a:spcPct val="140015"/>
              </a:lnSpc>
              <a:spcBef>
                <a:spcPts val="0"/>
              </a:spcBef>
              <a:spcAft>
                <a:spcPts val="0"/>
              </a:spcAft>
              <a:buNone/>
            </a:pPr>
            <a:r>
              <a:rPr b="0" i="0" lang="en-US" sz="2599" u="none" cap="none" strike="noStrike">
                <a:solidFill>
                  <a:srgbClr val="5365A6"/>
                </a:solidFill>
                <a:latin typeface="Arial"/>
                <a:ea typeface="Arial"/>
                <a:cs typeface="Arial"/>
                <a:sym typeface="Arial"/>
              </a:rPr>
              <a:t>RandomForestRegressor 266.805</a:t>
            </a:r>
            <a:endParaRPr/>
          </a:p>
          <a:p>
            <a:pPr indent="0" lvl="0" marL="0" marR="0" rtl="0" algn="l">
              <a:lnSpc>
                <a:spcPct val="140015"/>
              </a:lnSpc>
              <a:spcBef>
                <a:spcPts val="0"/>
              </a:spcBef>
              <a:spcAft>
                <a:spcPts val="0"/>
              </a:spcAft>
              <a:buNone/>
            </a:pPr>
            <a:r>
              <a:rPr b="0" i="0" lang="en-US" sz="2599" u="none" cap="none" strike="noStrike">
                <a:solidFill>
                  <a:srgbClr val="5365A6"/>
                </a:solidFill>
                <a:latin typeface="Arial"/>
                <a:ea typeface="Arial"/>
                <a:cs typeface="Arial"/>
                <a:sym typeface="Arial"/>
              </a:rPr>
              <a:t>XGBRegressor : 274.41</a:t>
            </a:r>
            <a:endParaRPr/>
          </a:p>
          <a:p>
            <a:pPr indent="0" lvl="0" marL="0" marR="0" rtl="0" algn="l">
              <a:lnSpc>
                <a:spcPct val="140015"/>
              </a:lnSpc>
              <a:spcBef>
                <a:spcPts val="0"/>
              </a:spcBef>
              <a:spcAft>
                <a:spcPts val="0"/>
              </a:spcAft>
              <a:buNone/>
            </a:pPr>
            <a:r>
              <a:t/>
            </a:r>
            <a:endParaRPr b="0" i="0" sz="2599" u="none" cap="none" strike="noStrike">
              <a:solidFill>
                <a:srgbClr val="5365A6"/>
              </a:solidFill>
              <a:latin typeface="Arial"/>
              <a:ea typeface="Arial"/>
              <a:cs typeface="Arial"/>
              <a:sym typeface="Arial"/>
            </a:endParaRPr>
          </a:p>
        </p:txBody>
      </p:sp>
      <p:sp>
        <p:nvSpPr>
          <p:cNvPr id="286" name="Google Shape;286;p19"/>
          <p:cNvSpPr txBox="1"/>
          <p:nvPr/>
        </p:nvSpPr>
        <p:spPr>
          <a:xfrm>
            <a:off x="11047000" y="1750568"/>
            <a:ext cx="5405791" cy="844552"/>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999" u="none" cap="none" strike="noStrike">
                <a:solidFill>
                  <a:srgbClr val="9D5C89"/>
                </a:solidFill>
                <a:latin typeface="Francois One"/>
                <a:ea typeface="Francois One"/>
                <a:cs typeface="Francois One"/>
                <a:sym typeface="Francois One"/>
              </a:rPr>
              <a:t>MAE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p:nvPr/>
        </p:nvSpPr>
        <p:spPr>
          <a:xfrm rot="-2137950">
            <a:off x="-423137" y="4425292"/>
            <a:ext cx="1140155" cy="1436416"/>
          </a:xfrm>
          <a:custGeom>
            <a:rect b="b" l="l" r="r" t="t"/>
            <a:pathLst>
              <a:path extrusionOk="0" h="1436416" w="1140155">
                <a:moveTo>
                  <a:pt x="0" y="0"/>
                </a:moveTo>
                <a:lnTo>
                  <a:pt x="1140156" y="0"/>
                </a:lnTo>
                <a:lnTo>
                  <a:pt x="1140156" y="1436416"/>
                </a:lnTo>
                <a:lnTo>
                  <a:pt x="0" y="1436416"/>
                </a:lnTo>
                <a:lnTo>
                  <a:pt x="0" y="0"/>
                </a:lnTo>
                <a:close/>
              </a:path>
            </a:pathLst>
          </a:custGeom>
          <a:blipFill rotWithShape="1">
            <a:blip r:embed="rId3">
              <a:alphaModFix/>
            </a:blip>
            <a:stretch>
              <a:fillRect b="0" l="0" r="0" t="0"/>
            </a:stretch>
          </a:blipFill>
          <a:ln>
            <a:noFill/>
          </a:ln>
        </p:spPr>
      </p:sp>
      <p:sp>
        <p:nvSpPr>
          <p:cNvPr id="98" name="Google Shape;98;p2"/>
          <p:cNvSpPr/>
          <p:nvPr/>
        </p:nvSpPr>
        <p:spPr>
          <a:xfrm rot="3009031">
            <a:off x="4393137" y="3355558"/>
            <a:ext cx="11126341" cy="9248771"/>
          </a:xfrm>
          <a:custGeom>
            <a:rect b="b" l="l" r="r" t="t"/>
            <a:pathLst>
              <a:path extrusionOk="0" h="9248771" w="11126341">
                <a:moveTo>
                  <a:pt x="0" y="0"/>
                </a:moveTo>
                <a:lnTo>
                  <a:pt x="11126341" y="0"/>
                </a:lnTo>
                <a:lnTo>
                  <a:pt x="11126341" y="9248771"/>
                </a:lnTo>
                <a:lnTo>
                  <a:pt x="0" y="9248771"/>
                </a:lnTo>
                <a:lnTo>
                  <a:pt x="0" y="0"/>
                </a:lnTo>
                <a:close/>
              </a:path>
            </a:pathLst>
          </a:custGeom>
          <a:blipFill rotWithShape="1">
            <a:blip r:embed="rId4">
              <a:alphaModFix/>
            </a:blip>
            <a:stretch>
              <a:fillRect b="0" l="0" r="0" t="0"/>
            </a:stretch>
          </a:blipFill>
          <a:ln>
            <a:noFill/>
          </a:ln>
        </p:spPr>
      </p:sp>
      <p:sp>
        <p:nvSpPr>
          <p:cNvPr id="99" name="Google Shape;99;p2"/>
          <p:cNvSpPr/>
          <p:nvPr/>
        </p:nvSpPr>
        <p:spPr>
          <a:xfrm rot="-4531331">
            <a:off x="9622201" y="6811237"/>
            <a:ext cx="2035588" cy="2564521"/>
          </a:xfrm>
          <a:custGeom>
            <a:rect b="b" l="l" r="r" t="t"/>
            <a:pathLst>
              <a:path extrusionOk="0" h="2564521" w="2035588">
                <a:moveTo>
                  <a:pt x="0" y="0"/>
                </a:moveTo>
                <a:lnTo>
                  <a:pt x="2035589" y="0"/>
                </a:lnTo>
                <a:lnTo>
                  <a:pt x="2035589" y="2564521"/>
                </a:lnTo>
                <a:lnTo>
                  <a:pt x="0" y="2564521"/>
                </a:lnTo>
                <a:lnTo>
                  <a:pt x="0" y="0"/>
                </a:lnTo>
                <a:close/>
              </a:path>
            </a:pathLst>
          </a:custGeom>
          <a:blipFill rotWithShape="1">
            <a:blip r:embed="rId3">
              <a:alphaModFix/>
            </a:blip>
            <a:stretch>
              <a:fillRect b="0" l="0" r="0" t="0"/>
            </a:stretch>
          </a:blipFill>
          <a:ln>
            <a:noFill/>
          </a:ln>
        </p:spPr>
      </p:sp>
      <p:sp>
        <p:nvSpPr>
          <p:cNvPr id="100" name="Google Shape;100;p2"/>
          <p:cNvSpPr/>
          <p:nvPr/>
        </p:nvSpPr>
        <p:spPr>
          <a:xfrm rot="-1334409">
            <a:off x="14260506" y="-990817"/>
            <a:ext cx="1786994" cy="2251331"/>
          </a:xfrm>
          <a:custGeom>
            <a:rect b="b" l="l" r="r" t="t"/>
            <a:pathLst>
              <a:path extrusionOk="0" h="2251331" w="1786994">
                <a:moveTo>
                  <a:pt x="0" y="0"/>
                </a:moveTo>
                <a:lnTo>
                  <a:pt x="1786995" y="0"/>
                </a:lnTo>
                <a:lnTo>
                  <a:pt x="1786995" y="2251332"/>
                </a:lnTo>
                <a:lnTo>
                  <a:pt x="0" y="2251332"/>
                </a:lnTo>
                <a:lnTo>
                  <a:pt x="0" y="0"/>
                </a:lnTo>
                <a:close/>
              </a:path>
            </a:pathLst>
          </a:custGeom>
          <a:blipFill rotWithShape="1">
            <a:blip r:embed="rId3">
              <a:alphaModFix/>
            </a:blip>
            <a:stretch>
              <a:fillRect b="0" l="0" r="0" t="0"/>
            </a:stretch>
          </a:blipFill>
          <a:ln>
            <a:noFill/>
          </a:ln>
        </p:spPr>
      </p:sp>
      <p:sp>
        <p:nvSpPr>
          <p:cNvPr id="101" name="Google Shape;101;p2"/>
          <p:cNvSpPr txBox="1"/>
          <p:nvPr/>
        </p:nvSpPr>
        <p:spPr>
          <a:xfrm>
            <a:off x="1549001" y="2006537"/>
            <a:ext cx="13605002" cy="4780916"/>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3399" u="none" cap="none" strike="noStrike">
                <a:solidFill>
                  <a:srgbClr val="9D5C89"/>
                </a:solidFill>
                <a:latin typeface="Montserrat"/>
                <a:ea typeface="Montserrat"/>
                <a:cs typeface="Montserrat"/>
                <a:sym typeface="Montserrat"/>
              </a:rPr>
              <a:t>Nguồn</a:t>
            </a:r>
            <a:r>
              <a:rPr b="0" i="0" lang="en-US" sz="3399" u="none" cap="none" strike="noStrike">
                <a:solidFill>
                  <a:srgbClr val="9D5C89"/>
                </a:solidFill>
                <a:latin typeface="Montserrat"/>
                <a:ea typeface="Montserrat"/>
                <a:cs typeface="Montserrat"/>
                <a:sym typeface="Montserrat"/>
              </a:rPr>
              <a:t>: kaggle </a:t>
            </a:r>
            <a:endParaRPr/>
          </a:p>
          <a:p>
            <a:pPr indent="0" lvl="0" marL="0" marR="0" rtl="0" algn="l">
              <a:lnSpc>
                <a:spcPct val="140011"/>
              </a:lnSpc>
              <a:spcBef>
                <a:spcPts val="0"/>
              </a:spcBef>
              <a:spcAft>
                <a:spcPts val="0"/>
              </a:spcAft>
              <a:buNone/>
            </a:pPr>
            <a:r>
              <a:rPr b="0" i="0" lang="en-US" sz="3399" u="none" cap="none" strike="noStrike">
                <a:solidFill>
                  <a:srgbClr val="5365A6"/>
                </a:solidFill>
                <a:latin typeface="Montserrat"/>
                <a:ea typeface="Montserrat"/>
                <a:cs typeface="Montserrat"/>
                <a:sym typeface="Montserrat"/>
              </a:rPr>
              <a:t>https://www.kaggle.com/datasets/shivam2503/diamonds/data</a:t>
            </a:r>
            <a:endParaRPr/>
          </a:p>
          <a:p>
            <a:pPr indent="0" lvl="0" marL="0" marR="0" rtl="0" algn="l">
              <a:lnSpc>
                <a:spcPct val="140011"/>
              </a:lnSpc>
              <a:spcBef>
                <a:spcPts val="0"/>
              </a:spcBef>
              <a:spcAft>
                <a:spcPts val="0"/>
              </a:spcAft>
              <a:buNone/>
            </a:pPr>
            <a:r>
              <a:t/>
            </a:r>
            <a:endParaRPr b="0" i="0" sz="3399" u="none" cap="none" strike="noStrike">
              <a:solidFill>
                <a:srgbClr val="5365A6"/>
              </a:solidFill>
              <a:latin typeface="Montserrat"/>
              <a:ea typeface="Montserrat"/>
              <a:cs typeface="Montserrat"/>
              <a:sym typeface="Montserrat"/>
            </a:endParaRPr>
          </a:p>
          <a:p>
            <a:pPr indent="0" lvl="0" marL="0" marR="0" rtl="0" algn="l">
              <a:lnSpc>
                <a:spcPct val="140011"/>
              </a:lnSpc>
              <a:spcBef>
                <a:spcPts val="0"/>
              </a:spcBef>
              <a:spcAft>
                <a:spcPts val="0"/>
              </a:spcAft>
              <a:buNone/>
            </a:pPr>
            <a:r>
              <a:rPr b="0" i="0" lang="en-US" sz="3399" u="none" cap="none" strike="noStrike">
                <a:solidFill>
                  <a:srgbClr val="9D5C89"/>
                </a:solidFill>
                <a:latin typeface="Montserrat"/>
                <a:ea typeface="Montserrat"/>
                <a:cs typeface="Montserrat"/>
                <a:sym typeface="Montserrat"/>
              </a:rPr>
              <a:t>Bộ dữ liệu gồm file data</a:t>
            </a:r>
            <a:endParaRPr/>
          </a:p>
          <a:p>
            <a:pPr indent="0" lvl="0" marL="0" marR="0" rtl="0" algn="l">
              <a:lnSpc>
                <a:spcPct val="140011"/>
              </a:lnSpc>
              <a:spcBef>
                <a:spcPts val="0"/>
              </a:spcBef>
              <a:spcAft>
                <a:spcPts val="0"/>
              </a:spcAft>
              <a:buNone/>
            </a:pPr>
            <a:r>
              <a:rPr b="0" i="0" lang="en-US" sz="3399" u="none" cap="none" strike="noStrike">
                <a:solidFill>
                  <a:srgbClr val="9D5C89"/>
                </a:solidFill>
                <a:latin typeface="Montserrat"/>
                <a:ea typeface="Montserrat"/>
                <a:cs typeface="Montserrat"/>
                <a:sym typeface="Montserrat"/>
              </a:rPr>
              <a:t>diamonds.csv</a:t>
            </a:r>
            <a:endParaRPr/>
          </a:p>
          <a:p>
            <a:pPr indent="0" lvl="0" marL="0" marR="0" rtl="0" algn="l">
              <a:lnSpc>
                <a:spcPct val="140011"/>
              </a:lnSpc>
              <a:spcBef>
                <a:spcPts val="0"/>
              </a:spcBef>
              <a:spcAft>
                <a:spcPts val="0"/>
              </a:spcAft>
              <a:buNone/>
            </a:pPr>
            <a:r>
              <a:rPr b="0" i="0" lang="en-US" sz="3399" u="none" cap="none" strike="noStrike">
                <a:solidFill>
                  <a:srgbClr val="9D5C89"/>
                </a:solidFill>
                <a:latin typeface="Montserrat"/>
                <a:ea typeface="Montserrat"/>
                <a:cs typeface="Montserrat"/>
                <a:sym typeface="Montserrat"/>
              </a:rPr>
              <a:t>53940 dòng, 11 cột và 10 biến</a:t>
            </a:r>
            <a:endParaRPr/>
          </a:p>
          <a:p>
            <a:pPr indent="0" lvl="0" marL="0" marR="0" rtl="0" algn="l">
              <a:lnSpc>
                <a:spcPct val="140011"/>
              </a:lnSpc>
              <a:spcBef>
                <a:spcPts val="0"/>
              </a:spcBef>
              <a:spcAft>
                <a:spcPts val="0"/>
              </a:spcAft>
              <a:buNone/>
            </a:pPr>
            <a:r>
              <a:t/>
            </a:r>
            <a:endParaRPr b="0" i="0" sz="3399" u="none" cap="none" strike="noStrike">
              <a:solidFill>
                <a:srgbClr val="9D5C89"/>
              </a:solidFill>
              <a:latin typeface="Montserrat"/>
              <a:ea typeface="Montserrat"/>
              <a:cs typeface="Montserrat"/>
              <a:sym typeface="Montserrat"/>
            </a:endParaRPr>
          </a:p>
          <a:p>
            <a:pPr indent="0" lvl="0" marL="0" marR="0" rtl="0" algn="l">
              <a:lnSpc>
                <a:spcPct val="140011"/>
              </a:lnSpc>
              <a:spcBef>
                <a:spcPts val="0"/>
              </a:spcBef>
              <a:spcAft>
                <a:spcPts val="0"/>
              </a:spcAft>
              <a:buNone/>
            </a:pPr>
            <a:r>
              <a:t/>
            </a:r>
            <a:endParaRPr b="0" i="0" sz="3399" u="none" cap="none" strike="noStrike">
              <a:solidFill>
                <a:srgbClr val="9D5C89"/>
              </a:solidFill>
              <a:latin typeface="Montserrat"/>
              <a:ea typeface="Montserrat"/>
              <a:cs typeface="Montserrat"/>
              <a:sym typeface="Montserrat"/>
            </a:endParaRPr>
          </a:p>
        </p:txBody>
      </p:sp>
      <p:sp>
        <p:nvSpPr>
          <p:cNvPr id="102" name="Google Shape;102;p2"/>
          <p:cNvSpPr/>
          <p:nvPr/>
        </p:nvSpPr>
        <p:spPr>
          <a:xfrm>
            <a:off x="1159191" y="5766823"/>
            <a:ext cx="12538741" cy="3632719"/>
          </a:xfrm>
          <a:custGeom>
            <a:rect b="b" l="l" r="r" t="t"/>
            <a:pathLst>
              <a:path extrusionOk="0" h="3632719" w="12538741">
                <a:moveTo>
                  <a:pt x="0" y="0"/>
                </a:moveTo>
                <a:lnTo>
                  <a:pt x="12538742" y="0"/>
                </a:lnTo>
                <a:lnTo>
                  <a:pt x="12538742" y="3632720"/>
                </a:lnTo>
                <a:lnTo>
                  <a:pt x="0" y="3632720"/>
                </a:lnTo>
                <a:lnTo>
                  <a:pt x="0" y="0"/>
                </a:lnTo>
                <a:close/>
              </a:path>
            </a:pathLst>
          </a:custGeom>
          <a:blipFill rotWithShape="1">
            <a:blip r:embed="rId5">
              <a:alphaModFix/>
            </a:blip>
            <a:stretch>
              <a:fillRect b="0" l="0" r="0" t="0"/>
            </a:stretch>
          </a:blipFill>
          <a:ln>
            <a:noFill/>
          </a:ln>
        </p:spPr>
      </p:sp>
      <p:sp>
        <p:nvSpPr>
          <p:cNvPr id="103" name="Google Shape;103;p2"/>
          <p:cNvSpPr txBox="1"/>
          <p:nvPr/>
        </p:nvSpPr>
        <p:spPr>
          <a:xfrm>
            <a:off x="1379814" y="483234"/>
            <a:ext cx="6971688"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9D5C89"/>
                </a:solidFill>
                <a:latin typeface="Francois One"/>
                <a:ea typeface="Francois One"/>
                <a:cs typeface="Francois One"/>
                <a:sym typeface="Francois One"/>
              </a:rPr>
              <a:t>Giới  Thiệu Bộ Dữ Liệu</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0"/>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grpSp>
        <p:nvGrpSpPr>
          <p:cNvPr id="292" name="Google Shape;292;p20"/>
          <p:cNvGrpSpPr/>
          <p:nvPr/>
        </p:nvGrpSpPr>
        <p:grpSpPr>
          <a:xfrm>
            <a:off x="0" y="-180826"/>
            <a:ext cx="18288000" cy="1669123"/>
            <a:chOff x="0" y="-47625"/>
            <a:chExt cx="4816593" cy="439604"/>
          </a:xfrm>
        </p:grpSpPr>
        <p:sp>
          <p:nvSpPr>
            <p:cNvPr id="293" name="Google Shape;293;p20"/>
            <p:cNvSpPr/>
            <p:nvPr/>
          </p:nvSpPr>
          <p:spPr>
            <a:xfrm>
              <a:off x="0" y="0"/>
              <a:ext cx="4816592" cy="391979"/>
            </a:xfrm>
            <a:custGeom>
              <a:rect b="b" l="l" r="r" t="t"/>
              <a:pathLst>
                <a:path extrusionOk="0" h="391979" w="4816592">
                  <a:moveTo>
                    <a:pt x="0" y="0"/>
                  </a:moveTo>
                  <a:lnTo>
                    <a:pt x="4816592" y="0"/>
                  </a:lnTo>
                  <a:lnTo>
                    <a:pt x="4816592" y="391979"/>
                  </a:lnTo>
                  <a:lnTo>
                    <a:pt x="0" y="391979"/>
                  </a:lnTo>
                  <a:close/>
                </a:path>
              </a:pathLst>
            </a:custGeom>
            <a:solidFill>
              <a:srgbClr val="9D5C89"/>
            </a:solidFill>
            <a:ln>
              <a:noFill/>
            </a:ln>
          </p:spPr>
        </p:sp>
        <p:sp>
          <p:nvSpPr>
            <p:cNvPr id="294" name="Google Shape;294;p20"/>
            <p:cNvSpPr txBox="1"/>
            <p:nvPr/>
          </p:nvSpPr>
          <p:spPr>
            <a:xfrm>
              <a:off x="0" y="-47625"/>
              <a:ext cx="4816593" cy="43960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5" name="Google Shape;295;p20"/>
          <p:cNvSpPr txBox="1"/>
          <p:nvPr/>
        </p:nvSpPr>
        <p:spPr>
          <a:xfrm>
            <a:off x="4538105" y="198682"/>
            <a:ext cx="9211791"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FFFFFF"/>
                </a:solidFill>
                <a:latin typeface="Francois One"/>
                <a:ea typeface="Francois One"/>
                <a:cs typeface="Francois One"/>
                <a:sym typeface="Francois One"/>
              </a:rPr>
              <a:t>Xây dựng mô hình dự đoán</a:t>
            </a:r>
            <a:endParaRPr/>
          </a:p>
        </p:txBody>
      </p:sp>
      <p:sp>
        <p:nvSpPr>
          <p:cNvPr id="296" name="Google Shape;296;p20"/>
          <p:cNvSpPr/>
          <p:nvPr/>
        </p:nvSpPr>
        <p:spPr>
          <a:xfrm>
            <a:off x="195737" y="1836293"/>
            <a:ext cx="10076655" cy="7988188"/>
          </a:xfrm>
          <a:custGeom>
            <a:rect b="b" l="l" r="r" t="t"/>
            <a:pathLst>
              <a:path extrusionOk="0" h="7988188" w="10076655">
                <a:moveTo>
                  <a:pt x="0" y="0"/>
                </a:moveTo>
                <a:lnTo>
                  <a:pt x="10076656" y="0"/>
                </a:lnTo>
                <a:lnTo>
                  <a:pt x="10076656" y="7988188"/>
                </a:lnTo>
                <a:lnTo>
                  <a:pt x="0" y="7988188"/>
                </a:lnTo>
                <a:lnTo>
                  <a:pt x="0" y="0"/>
                </a:lnTo>
                <a:close/>
              </a:path>
            </a:pathLst>
          </a:custGeom>
          <a:blipFill rotWithShape="1">
            <a:blip r:embed="rId4">
              <a:alphaModFix/>
            </a:blip>
            <a:stretch>
              <a:fillRect b="-1471" l="0" r="0" t="0"/>
            </a:stretch>
          </a:blipFill>
          <a:ln>
            <a:noFill/>
          </a:ln>
        </p:spPr>
      </p:sp>
      <p:sp>
        <p:nvSpPr>
          <p:cNvPr id="297" name="Google Shape;297;p20"/>
          <p:cNvSpPr txBox="1"/>
          <p:nvPr/>
        </p:nvSpPr>
        <p:spPr>
          <a:xfrm>
            <a:off x="10822184" y="3080400"/>
            <a:ext cx="5855423" cy="54679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000000"/>
                </a:solidFill>
                <a:latin typeface="Arial"/>
                <a:ea typeface="Arial"/>
                <a:cs typeface="Arial"/>
                <a:sym typeface="Arial"/>
              </a:rPr>
              <a:t>Kết quả này cho thấy độ chính xác và hiệu quả của các mô hình hồi quy khác nhau dựa trên phương pháp đo lường mean_squared_error. Giá trị càng thấp cho thấy mô hình dự đoán tốt hơn và có sai số bình phương trung bình nhỏ hơn so với giá trị thực tế.</a:t>
            </a:r>
            <a:endParaRPr/>
          </a:p>
          <a:p>
            <a:pPr indent="0" lvl="0" marL="0" marR="0" rtl="0" algn="l">
              <a:lnSpc>
                <a:spcPct val="140015"/>
              </a:lnSpc>
              <a:spcBef>
                <a:spcPts val="0"/>
              </a:spcBef>
              <a:spcAft>
                <a:spcPts val="0"/>
              </a:spcAft>
              <a:buNone/>
            </a:pPr>
            <a:r>
              <a:t/>
            </a:r>
            <a:endParaRPr b="0" i="0" sz="2599" u="none" cap="none" strike="noStrike">
              <a:solidFill>
                <a:srgbClr val="000000"/>
              </a:solidFill>
              <a:latin typeface="Arial"/>
              <a:ea typeface="Arial"/>
              <a:cs typeface="Arial"/>
              <a:sym typeface="Arial"/>
            </a:endParaRPr>
          </a:p>
          <a:p>
            <a:pPr indent="0" lvl="0" marL="0" marR="0" rtl="0" algn="l">
              <a:lnSpc>
                <a:spcPct val="140015"/>
              </a:lnSpc>
              <a:spcBef>
                <a:spcPts val="0"/>
              </a:spcBef>
              <a:spcAft>
                <a:spcPts val="0"/>
              </a:spcAft>
              <a:buNone/>
            </a:pPr>
            <a:r>
              <a:rPr b="0" i="0" lang="en-US" sz="2599" u="none" cap="none" strike="noStrike">
                <a:solidFill>
                  <a:srgbClr val="5365A6"/>
                </a:solidFill>
                <a:latin typeface="Arial"/>
                <a:ea typeface="Arial"/>
                <a:cs typeface="Arial"/>
                <a:sym typeface="Arial"/>
              </a:rPr>
              <a:t>RandomForestRegressor: 286491.27</a:t>
            </a:r>
            <a:endParaRPr/>
          </a:p>
          <a:p>
            <a:pPr indent="0" lvl="0" marL="0" marR="0" rtl="0" algn="l">
              <a:lnSpc>
                <a:spcPct val="140015"/>
              </a:lnSpc>
              <a:spcBef>
                <a:spcPts val="0"/>
              </a:spcBef>
              <a:spcAft>
                <a:spcPts val="0"/>
              </a:spcAft>
              <a:buNone/>
            </a:pPr>
            <a:r>
              <a:rPr b="0" i="0" lang="en-US" sz="2599" u="none" cap="none" strike="noStrike">
                <a:solidFill>
                  <a:srgbClr val="5365A6"/>
                </a:solidFill>
                <a:latin typeface="Arial"/>
                <a:ea typeface="Arial"/>
                <a:cs typeface="Arial"/>
                <a:sym typeface="Arial"/>
              </a:rPr>
              <a:t>XGBRegressor : 292404.21</a:t>
            </a:r>
            <a:endParaRPr/>
          </a:p>
          <a:p>
            <a:pPr indent="0" lvl="0" marL="0" marR="0" rtl="0" algn="l">
              <a:lnSpc>
                <a:spcPct val="140015"/>
              </a:lnSpc>
              <a:spcBef>
                <a:spcPts val="0"/>
              </a:spcBef>
              <a:spcAft>
                <a:spcPts val="0"/>
              </a:spcAft>
              <a:buNone/>
            </a:pPr>
            <a:r>
              <a:t/>
            </a:r>
            <a:endParaRPr b="0" i="0" sz="2599" u="none" cap="none" strike="noStrike">
              <a:solidFill>
                <a:srgbClr val="5365A6"/>
              </a:solidFill>
              <a:latin typeface="Arial"/>
              <a:ea typeface="Arial"/>
              <a:cs typeface="Arial"/>
              <a:sym typeface="Arial"/>
            </a:endParaRPr>
          </a:p>
          <a:p>
            <a:pPr indent="0" lvl="0" marL="0" marR="0" rtl="0" algn="l">
              <a:lnSpc>
                <a:spcPct val="140015"/>
              </a:lnSpc>
              <a:spcBef>
                <a:spcPts val="0"/>
              </a:spcBef>
              <a:spcAft>
                <a:spcPts val="0"/>
              </a:spcAft>
              <a:buNone/>
            </a:pPr>
            <a:r>
              <a:t/>
            </a:r>
            <a:endParaRPr b="0" i="0" sz="2599" u="none" cap="none" strike="noStrike">
              <a:solidFill>
                <a:srgbClr val="5365A6"/>
              </a:solidFill>
              <a:latin typeface="Arial"/>
              <a:ea typeface="Arial"/>
              <a:cs typeface="Arial"/>
              <a:sym typeface="Arial"/>
            </a:endParaRPr>
          </a:p>
        </p:txBody>
      </p:sp>
      <p:sp>
        <p:nvSpPr>
          <p:cNvPr id="298" name="Google Shape;298;p20"/>
          <p:cNvSpPr txBox="1"/>
          <p:nvPr/>
        </p:nvSpPr>
        <p:spPr>
          <a:xfrm>
            <a:off x="11047000" y="1750568"/>
            <a:ext cx="5405791" cy="844552"/>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999" u="none" cap="none" strike="noStrike">
                <a:solidFill>
                  <a:srgbClr val="9D5C89"/>
                </a:solidFill>
                <a:latin typeface="Francois One"/>
                <a:ea typeface="Francois One"/>
                <a:cs typeface="Francois One"/>
                <a:sym typeface="Francois One"/>
              </a:rPr>
              <a:t>MSE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1"/>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grpSp>
        <p:nvGrpSpPr>
          <p:cNvPr id="304" name="Google Shape;304;p21"/>
          <p:cNvGrpSpPr/>
          <p:nvPr/>
        </p:nvGrpSpPr>
        <p:grpSpPr>
          <a:xfrm>
            <a:off x="0" y="-180826"/>
            <a:ext cx="18288000" cy="1669123"/>
            <a:chOff x="0" y="-47625"/>
            <a:chExt cx="4816593" cy="439604"/>
          </a:xfrm>
        </p:grpSpPr>
        <p:sp>
          <p:nvSpPr>
            <p:cNvPr id="305" name="Google Shape;305;p21"/>
            <p:cNvSpPr/>
            <p:nvPr/>
          </p:nvSpPr>
          <p:spPr>
            <a:xfrm>
              <a:off x="0" y="0"/>
              <a:ext cx="4816592" cy="391979"/>
            </a:xfrm>
            <a:custGeom>
              <a:rect b="b" l="l" r="r" t="t"/>
              <a:pathLst>
                <a:path extrusionOk="0" h="391979" w="4816592">
                  <a:moveTo>
                    <a:pt x="0" y="0"/>
                  </a:moveTo>
                  <a:lnTo>
                    <a:pt x="4816592" y="0"/>
                  </a:lnTo>
                  <a:lnTo>
                    <a:pt x="4816592" y="391979"/>
                  </a:lnTo>
                  <a:lnTo>
                    <a:pt x="0" y="391979"/>
                  </a:lnTo>
                  <a:close/>
                </a:path>
              </a:pathLst>
            </a:custGeom>
            <a:solidFill>
              <a:srgbClr val="9D5C89"/>
            </a:solidFill>
            <a:ln>
              <a:noFill/>
            </a:ln>
          </p:spPr>
        </p:sp>
        <p:sp>
          <p:nvSpPr>
            <p:cNvPr id="306" name="Google Shape;306;p21"/>
            <p:cNvSpPr txBox="1"/>
            <p:nvPr/>
          </p:nvSpPr>
          <p:spPr>
            <a:xfrm>
              <a:off x="0" y="-47625"/>
              <a:ext cx="4816593" cy="439604"/>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7" name="Google Shape;307;p21"/>
          <p:cNvSpPr/>
          <p:nvPr/>
        </p:nvSpPr>
        <p:spPr>
          <a:xfrm>
            <a:off x="239234" y="1920919"/>
            <a:ext cx="10178292" cy="7813336"/>
          </a:xfrm>
          <a:custGeom>
            <a:rect b="b" l="l" r="r" t="t"/>
            <a:pathLst>
              <a:path extrusionOk="0" h="7813336" w="10178292">
                <a:moveTo>
                  <a:pt x="0" y="0"/>
                </a:moveTo>
                <a:lnTo>
                  <a:pt x="10178292" y="0"/>
                </a:lnTo>
                <a:lnTo>
                  <a:pt x="10178292" y="7813335"/>
                </a:lnTo>
                <a:lnTo>
                  <a:pt x="0" y="7813335"/>
                </a:lnTo>
                <a:lnTo>
                  <a:pt x="0" y="0"/>
                </a:lnTo>
                <a:close/>
              </a:path>
            </a:pathLst>
          </a:custGeom>
          <a:blipFill rotWithShape="1">
            <a:blip r:embed="rId4">
              <a:alphaModFix/>
            </a:blip>
            <a:stretch>
              <a:fillRect b="0" l="0" r="0" t="0"/>
            </a:stretch>
          </a:blipFill>
          <a:ln>
            <a:noFill/>
          </a:ln>
        </p:spPr>
      </p:sp>
      <p:sp>
        <p:nvSpPr>
          <p:cNvPr id="308" name="Google Shape;308;p21"/>
          <p:cNvSpPr txBox="1"/>
          <p:nvPr/>
        </p:nvSpPr>
        <p:spPr>
          <a:xfrm>
            <a:off x="4538105" y="198682"/>
            <a:ext cx="9211791"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FFFFFF"/>
                </a:solidFill>
                <a:latin typeface="Francois One"/>
                <a:ea typeface="Francois One"/>
                <a:cs typeface="Francois One"/>
                <a:sym typeface="Francois One"/>
              </a:rPr>
              <a:t>Xây dựng mô hình dự đoán</a:t>
            </a:r>
            <a:endParaRPr/>
          </a:p>
        </p:txBody>
      </p:sp>
      <p:sp>
        <p:nvSpPr>
          <p:cNvPr id="309" name="Google Shape;309;p21"/>
          <p:cNvSpPr txBox="1"/>
          <p:nvPr/>
        </p:nvSpPr>
        <p:spPr>
          <a:xfrm>
            <a:off x="10003403" y="2875915"/>
            <a:ext cx="7492985" cy="683958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545454"/>
                </a:solidFill>
                <a:latin typeface="Arial"/>
                <a:ea typeface="Arial"/>
                <a:cs typeface="Arial"/>
                <a:sym typeface="Arial"/>
              </a:rPr>
              <a:t> </a:t>
            </a:r>
            <a:r>
              <a:rPr b="0" i="0" lang="en-US" sz="2599" u="none" cap="none" strike="noStrike">
                <a:solidFill>
                  <a:srgbClr val="000000"/>
                </a:solidFill>
                <a:latin typeface="Arial"/>
                <a:ea typeface="Arial"/>
                <a:cs typeface="Arial"/>
                <a:sym typeface="Arial"/>
              </a:rPr>
              <a:t>R bình phương là phép đo cho biết tỷ lệ phương sai của biến phụ thuộc. Giá trị càng gần về 1 cho thấy mô hình phù hợp tốt với dữ liệu</a:t>
            </a:r>
            <a:endParaRPr/>
          </a:p>
          <a:p>
            <a:pPr indent="0" lvl="0" marL="0" marR="0" rtl="0" algn="l">
              <a:lnSpc>
                <a:spcPct val="140015"/>
              </a:lnSpc>
              <a:spcBef>
                <a:spcPts val="0"/>
              </a:spcBef>
              <a:spcAft>
                <a:spcPts val="0"/>
              </a:spcAft>
              <a:buNone/>
            </a:pPr>
            <a:r>
              <a:rPr b="0" i="0" lang="en-US" sz="2599" u="none" cap="none" strike="noStrike">
                <a:solidFill>
                  <a:srgbClr val="000000"/>
                </a:solidFill>
                <a:latin typeface="Arial"/>
                <a:ea typeface="Arial"/>
                <a:cs typeface="Arial"/>
                <a:sym typeface="Arial"/>
              </a:rPr>
              <a:t>Giá trị R^2 gần 1 cho thấy các mô hình </a:t>
            </a:r>
            <a:r>
              <a:rPr b="0" i="0" lang="en-US" sz="2599" u="none" cap="none" strike="noStrike">
                <a:solidFill>
                  <a:srgbClr val="5365A6"/>
                </a:solidFill>
                <a:latin typeface="Arial"/>
                <a:ea typeface="Arial"/>
                <a:cs typeface="Arial"/>
                <a:sym typeface="Arial"/>
              </a:rPr>
              <a:t>RandomForest </a:t>
            </a:r>
            <a:r>
              <a:rPr b="0" i="0" lang="en-US" sz="2599" u="none" cap="none" strike="noStrike">
                <a:solidFill>
                  <a:srgbClr val="000000"/>
                </a:solidFill>
                <a:latin typeface="Arial"/>
                <a:ea typeface="Arial"/>
                <a:cs typeface="Arial"/>
                <a:sym typeface="Arial"/>
              </a:rPr>
              <a:t>và </a:t>
            </a:r>
            <a:r>
              <a:rPr b="0" i="0" lang="en-US" sz="2599" u="none" cap="none" strike="noStrike">
                <a:solidFill>
                  <a:srgbClr val="5365A6"/>
                </a:solidFill>
                <a:latin typeface="Arial"/>
                <a:ea typeface="Arial"/>
                <a:cs typeface="Arial"/>
                <a:sym typeface="Arial"/>
              </a:rPr>
              <a:t>XGBoost</a:t>
            </a:r>
            <a:r>
              <a:rPr b="0" i="0" lang="en-US" sz="2599" u="none" cap="none" strike="noStrike">
                <a:solidFill>
                  <a:srgbClr val="000000"/>
                </a:solidFill>
                <a:latin typeface="Arial"/>
                <a:ea typeface="Arial"/>
                <a:cs typeface="Arial"/>
                <a:sym typeface="Arial"/>
              </a:rPr>
              <a:t> phù hợp rất tốt với dữ liệu, trong khi các mô hình khác như Linear Regression, DecisionTreeRegressor và KNeighborsRegressor cũng có độ phù hợp tương đối cao </a:t>
            </a:r>
            <a:endParaRPr/>
          </a:p>
          <a:p>
            <a:pPr indent="0" lvl="0" marL="0" marR="0" rtl="0" algn="l">
              <a:lnSpc>
                <a:spcPct val="140015"/>
              </a:lnSpc>
              <a:spcBef>
                <a:spcPts val="0"/>
              </a:spcBef>
              <a:spcAft>
                <a:spcPts val="0"/>
              </a:spcAft>
              <a:buNone/>
            </a:pPr>
            <a:r>
              <a:rPr b="0" i="0" lang="en-US" sz="2599" u="none" cap="none" strike="noStrike">
                <a:solidFill>
                  <a:srgbClr val="000000"/>
                </a:solidFill>
                <a:latin typeface="Arial"/>
                <a:ea typeface="Arial"/>
                <a:cs typeface="Arial"/>
                <a:sym typeface="Arial"/>
              </a:rPr>
              <a:t>&gt;&gt; Vì vậy, </a:t>
            </a:r>
            <a:r>
              <a:rPr b="0" i="0" lang="en-US" sz="2599" u="none" cap="none" strike="noStrike">
                <a:solidFill>
                  <a:srgbClr val="5365A6"/>
                </a:solidFill>
                <a:latin typeface="Arial"/>
                <a:ea typeface="Arial"/>
                <a:cs typeface="Arial"/>
                <a:sym typeface="Arial"/>
              </a:rPr>
              <a:t>RandomForest</a:t>
            </a:r>
            <a:r>
              <a:rPr b="0" i="0" lang="en-US" sz="2599" u="none" cap="none" strike="noStrike">
                <a:solidFill>
                  <a:srgbClr val="000000"/>
                </a:solidFill>
                <a:latin typeface="Arial"/>
                <a:ea typeface="Arial"/>
                <a:cs typeface="Arial"/>
                <a:sym typeface="Arial"/>
              </a:rPr>
              <a:t> hoặc </a:t>
            </a:r>
            <a:r>
              <a:rPr b="0" i="0" lang="en-US" sz="2599" u="none" cap="none" strike="noStrike">
                <a:solidFill>
                  <a:srgbClr val="5365A6"/>
                </a:solidFill>
                <a:latin typeface="Arial"/>
                <a:ea typeface="Arial"/>
                <a:cs typeface="Arial"/>
                <a:sym typeface="Arial"/>
              </a:rPr>
              <a:t>XGBoost</a:t>
            </a:r>
            <a:r>
              <a:rPr b="0" i="0" lang="en-US" sz="2599" u="none" cap="none" strike="noStrike">
                <a:solidFill>
                  <a:srgbClr val="000000"/>
                </a:solidFill>
                <a:latin typeface="Arial"/>
                <a:ea typeface="Arial"/>
                <a:cs typeface="Arial"/>
                <a:sym typeface="Arial"/>
              </a:rPr>
              <a:t> có số liệu tốt nhất (r bình phương lớn hơn (</a:t>
            </a:r>
            <a:r>
              <a:rPr b="0" i="0" lang="en-US" sz="2599" u="none" cap="none" strike="noStrike">
                <a:solidFill>
                  <a:srgbClr val="5365A6"/>
                </a:solidFill>
                <a:latin typeface="Arial"/>
                <a:ea typeface="Arial"/>
                <a:cs typeface="Arial"/>
                <a:sym typeface="Arial"/>
              </a:rPr>
              <a:t>98,1%</a:t>
            </a:r>
            <a:r>
              <a:rPr b="0" i="0" lang="en-US" sz="2599" u="none" cap="none" strike="noStrike">
                <a:solidFill>
                  <a:srgbClr val="000000"/>
                </a:solidFill>
                <a:latin typeface="Arial"/>
                <a:ea typeface="Arial"/>
                <a:cs typeface="Arial"/>
                <a:sym typeface="Arial"/>
              </a:rPr>
              <a:t>) và lỗi nhỏ hơn) bằng cách xem xét hiệu suất tốt hơn.</a:t>
            </a:r>
            <a:endParaRPr/>
          </a:p>
          <a:p>
            <a:pPr indent="0" lvl="0" marL="0" marR="0" rtl="0" algn="l">
              <a:lnSpc>
                <a:spcPct val="140015"/>
              </a:lnSpc>
              <a:spcBef>
                <a:spcPts val="0"/>
              </a:spcBef>
              <a:spcAft>
                <a:spcPts val="0"/>
              </a:spcAft>
              <a:buNone/>
            </a:pPr>
            <a:r>
              <a:rPr b="0" i="0" lang="en-US" sz="2599" u="none" cap="none" strike="noStrike">
                <a:solidFill>
                  <a:srgbClr val="000000"/>
                </a:solidFill>
                <a:latin typeface="Arial"/>
                <a:ea typeface="Arial"/>
                <a:cs typeface="Arial"/>
                <a:sym typeface="Arial"/>
              </a:rPr>
              <a:t>&gt;&gt;  c</a:t>
            </a:r>
            <a:r>
              <a:rPr b="0" i="0" lang="en-US" sz="2599" u="none" cap="none" strike="noStrike">
                <a:solidFill>
                  <a:srgbClr val="5365A6"/>
                </a:solidFill>
                <a:latin typeface="Arial"/>
                <a:ea typeface="Arial"/>
                <a:cs typeface="Arial"/>
                <a:sym typeface="Arial"/>
              </a:rPr>
              <a:t>họn mô  hình Random﻿Forest Regressor cho ra kết quả đánh giá dự đoán tốt hơn</a:t>
            </a:r>
            <a:endParaRPr/>
          </a:p>
        </p:txBody>
      </p:sp>
      <p:sp>
        <p:nvSpPr>
          <p:cNvPr id="310" name="Google Shape;310;p21"/>
          <p:cNvSpPr txBox="1"/>
          <p:nvPr/>
        </p:nvSpPr>
        <p:spPr>
          <a:xfrm>
            <a:off x="11020568" y="1723685"/>
            <a:ext cx="5405791" cy="844552"/>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4999" u="none" cap="none" strike="noStrike">
                <a:solidFill>
                  <a:srgbClr val="9D5C89"/>
                </a:solidFill>
                <a:latin typeface="Francois One"/>
                <a:ea typeface="Francois One"/>
                <a:cs typeface="Francois One"/>
                <a:sym typeface="Francois One"/>
              </a:rPr>
              <a:t>R squared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2"/>
          <p:cNvSpPr/>
          <p:nvPr/>
        </p:nvSpPr>
        <p:spPr>
          <a:xfrm>
            <a:off x="-485219" y="-266370"/>
            <a:ext cx="19258438" cy="10819740"/>
          </a:xfrm>
          <a:custGeom>
            <a:rect b="b" l="l" r="r" t="t"/>
            <a:pathLst>
              <a:path extrusionOk="0" h="10819740" w="19258438">
                <a:moveTo>
                  <a:pt x="0" y="0"/>
                </a:moveTo>
                <a:lnTo>
                  <a:pt x="19258438" y="0"/>
                </a:lnTo>
                <a:lnTo>
                  <a:pt x="19258438" y="10819740"/>
                </a:lnTo>
                <a:lnTo>
                  <a:pt x="0" y="10819740"/>
                </a:lnTo>
                <a:lnTo>
                  <a:pt x="0" y="0"/>
                </a:lnTo>
                <a:close/>
              </a:path>
            </a:pathLst>
          </a:custGeom>
          <a:blipFill rotWithShape="1">
            <a:blip r:embed="rId3">
              <a:alphaModFix/>
            </a:blip>
            <a:stretch>
              <a:fillRect b="0" l="0" r="0" t="0"/>
            </a:stretch>
          </a:blipFill>
          <a:ln>
            <a:noFill/>
          </a:ln>
        </p:spPr>
      </p:sp>
      <p:sp>
        <p:nvSpPr>
          <p:cNvPr id="316" name="Google Shape;316;p22"/>
          <p:cNvSpPr/>
          <p:nvPr/>
        </p:nvSpPr>
        <p:spPr>
          <a:xfrm rot="1853676">
            <a:off x="9644353" y="-2733964"/>
            <a:ext cx="4197113" cy="4223510"/>
          </a:xfrm>
          <a:custGeom>
            <a:rect b="b" l="l" r="r" t="t"/>
            <a:pathLst>
              <a:path extrusionOk="0" h="4223510" w="4197113">
                <a:moveTo>
                  <a:pt x="0" y="0"/>
                </a:moveTo>
                <a:lnTo>
                  <a:pt x="4197113" y="0"/>
                </a:lnTo>
                <a:lnTo>
                  <a:pt x="4197113" y="4223510"/>
                </a:lnTo>
                <a:lnTo>
                  <a:pt x="0" y="4223510"/>
                </a:lnTo>
                <a:lnTo>
                  <a:pt x="0" y="0"/>
                </a:lnTo>
                <a:close/>
              </a:path>
            </a:pathLst>
          </a:custGeom>
          <a:blipFill rotWithShape="1">
            <a:blip r:embed="rId4">
              <a:alphaModFix/>
            </a:blip>
            <a:stretch>
              <a:fillRect b="0" l="0" r="0" t="0"/>
            </a:stretch>
          </a:blipFill>
          <a:ln>
            <a:noFill/>
          </a:ln>
        </p:spPr>
      </p:sp>
      <p:sp>
        <p:nvSpPr>
          <p:cNvPr id="317" name="Google Shape;317;p22"/>
          <p:cNvSpPr/>
          <p:nvPr/>
        </p:nvSpPr>
        <p:spPr>
          <a:xfrm rot="-1590999">
            <a:off x="12187158" y="3075225"/>
            <a:ext cx="3665344" cy="3582873"/>
          </a:xfrm>
          <a:custGeom>
            <a:rect b="b" l="l" r="r" t="t"/>
            <a:pathLst>
              <a:path extrusionOk="0" h="3582873" w="3665344">
                <a:moveTo>
                  <a:pt x="0" y="0"/>
                </a:moveTo>
                <a:lnTo>
                  <a:pt x="3665344" y="0"/>
                </a:lnTo>
                <a:lnTo>
                  <a:pt x="3665344" y="3582874"/>
                </a:lnTo>
                <a:lnTo>
                  <a:pt x="0" y="3582874"/>
                </a:lnTo>
                <a:lnTo>
                  <a:pt x="0" y="0"/>
                </a:lnTo>
                <a:close/>
              </a:path>
            </a:pathLst>
          </a:custGeom>
          <a:blipFill rotWithShape="1">
            <a:blip r:embed="rId5">
              <a:alphaModFix/>
            </a:blip>
            <a:stretch>
              <a:fillRect b="0" l="0" r="0" t="0"/>
            </a:stretch>
          </a:blipFill>
          <a:ln>
            <a:noFill/>
          </a:ln>
        </p:spPr>
      </p:sp>
      <p:sp>
        <p:nvSpPr>
          <p:cNvPr id="318" name="Google Shape;318;p22"/>
          <p:cNvSpPr txBox="1"/>
          <p:nvPr/>
        </p:nvSpPr>
        <p:spPr>
          <a:xfrm>
            <a:off x="1205746" y="1611730"/>
            <a:ext cx="9504705" cy="338978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10400" u="none" cap="none" strike="noStrike">
                <a:solidFill>
                  <a:srgbClr val="FFFFFF"/>
                </a:solidFill>
                <a:latin typeface="Ultra"/>
                <a:ea typeface="Ultra"/>
                <a:cs typeface="Ultra"/>
                <a:sym typeface="Ultra"/>
              </a:rPr>
              <a:t>Thank you</a:t>
            </a:r>
            <a:endParaRPr/>
          </a:p>
          <a:p>
            <a:pPr indent="0" lvl="0" marL="0" marR="0" rtl="0" algn="l">
              <a:lnSpc>
                <a:spcPct val="130002"/>
              </a:lnSpc>
              <a:spcBef>
                <a:spcPts val="0"/>
              </a:spcBef>
              <a:spcAft>
                <a:spcPts val="0"/>
              </a:spcAft>
              <a:buNone/>
            </a:pPr>
            <a:r>
              <a:rPr b="1" i="0" lang="en-US" sz="10399" u="none" cap="none" strike="noStrike">
                <a:solidFill>
                  <a:srgbClr val="FFFFFF"/>
                </a:solidFill>
                <a:latin typeface="Ultra"/>
                <a:ea typeface="Ultra"/>
                <a:cs typeface="Ultra"/>
                <a:sym typeface="Ultra"/>
              </a:rPr>
              <a:t>for joining!</a:t>
            </a:r>
            <a:endParaRPr/>
          </a:p>
        </p:txBody>
      </p:sp>
      <p:sp>
        <p:nvSpPr>
          <p:cNvPr id="319" name="Google Shape;319;p22"/>
          <p:cNvSpPr/>
          <p:nvPr/>
        </p:nvSpPr>
        <p:spPr>
          <a:xfrm rot="-6067170">
            <a:off x="14939984" y="8316733"/>
            <a:ext cx="2780883" cy="2923399"/>
          </a:xfrm>
          <a:custGeom>
            <a:rect b="b" l="l" r="r" t="t"/>
            <a:pathLst>
              <a:path extrusionOk="0" h="2923399" w="2780883">
                <a:moveTo>
                  <a:pt x="0" y="0"/>
                </a:moveTo>
                <a:lnTo>
                  <a:pt x="2780884" y="0"/>
                </a:lnTo>
                <a:lnTo>
                  <a:pt x="2780884" y="2923399"/>
                </a:lnTo>
                <a:lnTo>
                  <a:pt x="0" y="2923399"/>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sp>
        <p:nvSpPr>
          <p:cNvPr id="109" name="Google Shape;109;p3"/>
          <p:cNvSpPr/>
          <p:nvPr/>
        </p:nvSpPr>
        <p:spPr>
          <a:xfrm>
            <a:off x="9708051" y="1464810"/>
            <a:ext cx="8030824" cy="7357380"/>
          </a:xfrm>
          <a:custGeom>
            <a:rect b="b" l="l" r="r" t="t"/>
            <a:pathLst>
              <a:path extrusionOk="0" h="7357380" w="8030824">
                <a:moveTo>
                  <a:pt x="0" y="0"/>
                </a:moveTo>
                <a:lnTo>
                  <a:pt x="8030825" y="0"/>
                </a:lnTo>
                <a:lnTo>
                  <a:pt x="8030825" y="7357380"/>
                </a:lnTo>
                <a:lnTo>
                  <a:pt x="0" y="7357380"/>
                </a:lnTo>
                <a:lnTo>
                  <a:pt x="0" y="0"/>
                </a:lnTo>
                <a:close/>
              </a:path>
            </a:pathLst>
          </a:custGeom>
          <a:blipFill rotWithShape="1">
            <a:blip r:embed="rId4">
              <a:alphaModFix/>
            </a:blip>
            <a:stretch>
              <a:fillRect b="0" l="0" r="0" t="0"/>
            </a:stretch>
          </a:blipFill>
          <a:ln>
            <a:noFill/>
          </a:ln>
        </p:spPr>
      </p:sp>
      <p:sp>
        <p:nvSpPr>
          <p:cNvPr id="110" name="Google Shape;110;p3"/>
          <p:cNvSpPr txBox="1"/>
          <p:nvPr/>
        </p:nvSpPr>
        <p:spPr>
          <a:xfrm>
            <a:off x="195911" y="2210741"/>
            <a:ext cx="8637266" cy="7238956"/>
          </a:xfrm>
          <a:prstGeom prst="rect">
            <a:avLst/>
          </a:prstGeom>
          <a:noFill/>
          <a:ln>
            <a:noFill/>
          </a:ln>
        </p:spPr>
        <p:txBody>
          <a:bodyPr anchorCtr="0" anchor="t" bIns="0" lIns="0" spcFirstLastPara="1" rIns="0" wrap="square" tIns="0">
            <a:spAutoFit/>
          </a:bodyPr>
          <a:lstStyle/>
          <a:p>
            <a:pPr indent="-276064" lvl="1" marL="552127" marR="0" rtl="0" algn="l">
              <a:lnSpc>
                <a:spcPct val="140007"/>
              </a:lnSpc>
              <a:spcBef>
                <a:spcPts val="0"/>
              </a:spcBef>
              <a:spcAft>
                <a:spcPts val="0"/>
              </a:spcAft>
              <a:buClr>
                <a:srgbClr val="9D5C89"/>
              </a:buClr>
              <a:buSzPts val="2557"/>
              <a:buFont typeface="Arial"/>
              <a:buChar char="•"/>
            </a:pPr>
            <a:r>
              <a:rPr b="0" i="0" lang="en-US" sz="2557" u="none" cap="none" strike="noStrike">
                <a:solidFill>
                  <a:srgbClr val="9D5C89"/>
                </a:solidFill>
                <a:latin typeface="Francois One"/>
                <a:ea typeface="Francois One"/>
                <a:cs typeface="Francois One"/>
                <a:sym typeface="Francois One"/>
              </a:rPr>
              <a:t>Trọng lượng carat của viên kim cương (0,2--5,01)</a:t>
            </a:r>
            <a:endParaRPr/>
          </a:p>
          <a:p>
            <a:pPr indent="-276064" lvl="1" marL="552127" marR="0" rtl="0" algn="l">
              <a:lnSpc>
                <a:spcPct val="140007"/>
              </a:lnSpc>
              <a:spcBef>
                <a:spcPts val="0"/>
              </a:spcBef>
              <a:spcAft>
                <a:spcPts val="0"/>
              </a:spcAft>
              <a:buClr>
                <a:srgbClr val="9D5C89"/>
              </a:buClr>
              <a:buSzPts val="2557"/>
              <a:buFont typeface="Arial"/>
              <a:buChar char="•"/>
            </a:pPr>
            <a:r>
              <a:rPr b="0" i="0" lang="en-US" sz="2557" u="none" cap="none" strike="noStrike">
                <a:solidFill>
                  <a:srgbClr val="9D5C89"/>
                </a:solidFill>
                <a:latin typeface="Francois One"/>
                <a:ea typeface="Francois One"/>
                <a:cs typeface="Francois One"/>
                <a:sym typeface="Francois One"/>
              </a:rPr>
              <a:t> Chất lượng cắt của giác cắt (Khá, Tốt, Rất tốt, Cao cấp, Lý tưởng)</a:t>
            </a:r>
            <a:endParaRPr/>
          </a:p>
          <a:p>
            <a:pPr indent="-276064" lvl="1" marL="552127" marR="0" rtl="0" algn="l">
              <a:lnSpc>
                <a:spcPct val="140007"/>
              </a:lnSpc>
              <a:spcBef>
                <a:spcPts val="0"/>
              </a:spcBef>
              <a:spcAft>
                <a:spcPts val="0"/>
              </a:spcAft>
              <a:buClr>
                <a:srgbClr val="9D5C89"/>
              </a:buClr>
              <a:buSzPts val="2557"/>
              <a:buFont typeface="Arial"/>
              <a:buChar char="•"/>
            </a:pPr>
            <a:r>
              <a:rPr b="0" i="0" lang="en-US" sz="2557" u="none" cap="none" strike="noStrike">
                <a:solidFill>
                  <a:srgbClr val="9D5C89"/>
                </a:solidFill>
                <a:latin typeface="Francois One"/>
                <a:ea typeface="Francois One"/>
                <a:cs typeface="Francois One"/>
                <a:sym typeface="Francois One"/>
              </a:rPr>
              <a:t> Màu sắc màu kim cương, từ J (tệ nhất) đến D (tốt nhất)</a:t>
            </a:r>
            <a:endParaRPr/>
          </a:p>
          <a:p>
            <a:pPr indent="-276064" lvl="1" marL="552127" marR="0" rtl="0" algn="l">
              <a:lnSpc>
                <a:spcPct val="140007"/>
              </a:lnSpc>
              <a:spcBef>
                <a:spcPts val="0"/>
              </a:spcBef>
              <a:spcAft>
                <a:spcPts val="0"/>
              </a:spcAft>
              <a:buClr>
                <a:srgbClr val="9D5C89"/>
              </a:buClr>
              <a:buSzPts val="2557"/>
              <a:buFont typeface="Arial"/>
              <a:buChar char="•"/>
            </a:pPr>
            <a:r>
              <a:rPr b="0" i="0" lang="en-US" sz="2557" u="none" cap="none" strike="noStrike">
                <a:solidFill>
                  <a:srgbClr val="9D5C89"/>
                </a:solidFill>
                <a:latin typeface="Francois One"/>
                <a:ea typeface="Francois One"/>
                <a:cs typeface="Francois One"/>
                <a:sym typeface="Francois One"/>
              </a:rPr>
              <a:t> Độ trong của kim cương (I1 (kém nhất), SI2, SI1, VS2, VS1, VVS2, VVS1, IF (tốt nhất))</a:t>
            </a:r>
            <a:endParaRPr/>
          </a:p>
          <a:p>
            <a:pPr indent="-276064" lvl="1" marL="552127" marR="0" rtl="0" algn="l">
              <a:lnSpc>
                <a:spcPct val="140007"/>
              </a:lnSpc>
              <a:spcBef>
                <a:spcPts val="0"/>
              </a:spcBef>
              <a:spcAft>
                <a:spcPts val="0"/>
              </a:spcAft>
              <a:buClr>
                <a:srgbClr val="9D5C89"/>
              </a:buClr>
              <a:buSzPts val="2557"/>
              <a:buFont typeface="Arial"/>
              <a:buChar char="•"/>
            </a:pPr>
            <a:r>
              <a:rPr b="0" i="0" lang="en-US" sz="2557" u="none" cap="none" strike="noStrike">
                <a:solidFill>
                  <a:srgbClr val="9D5C89"/>
                </a:solidFill>
                <a:latin typeface="Francois One"/>
                <a:ea typeface="Francois One"/>
                <a:cs typeface="Francois One"/>
                <a:sym typeface="Francois One"/>
              </a:rPr>
              <a:t>Depth tổng phần trăm độ sâu = z / mean(x, y) = 2 * z / (x + y) (43--79)</a:t>
            </a:r>
            <a:endParaRPr/>
          </a:p>
          <a:p>
            <a:pPr indent="-276064" lvl="1" marL="552127" marR="0" rtl="0" algn="l">
              <a:lnSpc>
                <a:spcPct val="140007"/>
              </a:lnSpc>
              <a:spcBef>
                <a:spcPts val="0"/>
              </a:spcBef>
              <a:spcAft>
                <a:spcPts val="0"/>
              </a:spcAft>
              <a:buClr>
                <a:srgbClr val="9D5C89"/>
              </a:buClr>
              <a:buSzPts val="2557"/>
              <a:buFont typeface="Arial"/>
              <a:buChar char="•"/>
            </a:pPr>
            <a:r>
              <a:rPr b="0" i="0" lang="en-US" sz="2557" u="none" cap="none" strike="noStrike">
                <a:solidFill>
                  <a:srgbClr val="9D5C89"/>
                </a:solidFill>
                <a:latin typeface="Francois One"/>
                <a:ea typeface="Francois One"/>
                <a:cs typeface="Francois One"/>
                <a:sym typeface="Francois One"/>
              </a:rPr>
              <a:t> Chiều rộng diamond table của đỉnh kim cương so với điểm rộng nhất (43--95)</a:t>
            </a:r>
            <a:endParaRPr/>
          </a:p>
          <a:p>
            <a:pPr indent="-276064" lvl="1" marL="552127" marR="0" rtl="0" algn="l">
              <a:lnSpc>
                <a:spcPct val="140007"/>
              </a:lnSpc>
              <a:spcBef>
                <a:spcPts val="0"/>
              </a:spcBef>
              <a:spcAft>
                <a:spcPts val="0"/>
              </a:spcAft>
              <a:buClr>
                <a:srgbClr val="9D5C89"/>
              </a:buClr>
              <a:buSzPts val="2557"/>
              <a:buFont typeface="Arial"/>
              <a:buChar char="•"/>
            </a:pPr>
            <a:r>
              <a:rPr b="0" i="0" lang="en-US" sz="2557" u="none" cap="none" strike="noStrike">
                <a:solidFill>
                  <a:srgbClr val="9D5C89"/>
                </a:solidFill>
                <a:latin typeface="Francois One"/>
                <a:ea typeface="Francois One"/>
                <a:cs typeface="Francois One"/>
                <a:sym typeface="Francois One"/>
              </a:rPr>
              <a:t>Tỷ giá bằng đô la Mỹ ($326--$18,823) =&gt;&gt; target </a:t>
            </a:r>
            <a:endParaRPr/>
          </a:p>
          <a:p>
            <a:pPr indent="-276064" lvl="1" marL="552127" marR="0" rtl="0" algn="l">
              <a:lnSpc>
                <a:spcPct val="140007"/>
              </a:lnSpc>
              <a:spcBef>
                <a:spcPts val="0"/>
              </a:spcBef>
              <a:spcAft>
                <a:spcPts val="0"/>
              </a:spcAft>
              <a:buClr>
                <a:srgbClr val="9D5C89"/>
              </a:buClr>
              <a:buSzPts val="2557"/>
              <a:buFont typeface="Arial"/>
              <a:buChar char="•"/>
            </a:pPr>
            <a:r>
              <a:rPr b="0" i="0" lang="en-US" sz="2557" u="none" cap="none" strike="noStrike">
                <a:solidFill>
                  <a:srgbClr val="9D5C89"/>
                </a:solidFill>
                <a:latin typeface="Francois One"/>
                <a:ea typeface="Francois One"/>
                <a:cs typeface="Francois One"/>
                <a:sym typeface="Francois One"/>
              </a:rPr>
              <a:t>X chiều dài tính bằng mm (0--10,74)</a:t>
            </a:r>
            <a:endParaRPr/>
          </a:p>
          <a:p>
            <a:pPr indent="-276064" lvl="1" marL="552127" marR="0" rtl="0" algn="l">
              <a:lnSpc>
                <a:spcPct val="140007"/>
              </a:lnSpc>
              <a:spcBef>
                <a:spcPts val="0"/>
              </a:spcBef>
              <a:spcAft>
                <a:spcPts val="0"/>
              </a:spcAft>
              <a:buClr>
                <a:srgbClr val="9D5C89"/>
              </a:buClr>
              <a:buSzPts val="2557"/>
              <a:buFont typeface="Arial"/>
              <a:buChar char="•"/>
            </a:pPr>
            <a:r>
              <a:rPr b="0" i="0" lang="en-US" sz="2557" u="none" cap="none" strike="noStrike">
                <a:solidFill>
                  <a:srgbClr val="9D5C89"/>
                </a:solidFill>
                <a:latin typeface="Francois One"/>
                <a:ea typeface="Francois One"/>
                <a:cs typeface="Francois One"/>
                <a:sym typeface="Francois One"/>
              </a:rPr>
              <a:t>y chiều rộng tính bằng mm (0--58,9)</a:t>
            </a:r>
            <a:endParaRPr/>
          </a:p>
          <a:p>
            <a:pPr indent="-276064" lvl="1" marL="552127" marR="0" rtl="0" algn="l">
              <a:lnSpc>
                <a:spcPct val="140007"/>
              </a:lnSpc>
              <a:spcBef>
                <a:spcPts val="0"/>
              </a:spcBef>
              <a:spcAft>
                <a:spcPts val="0"/>
              </a:spcAft>
              <a:buClr>
                <a:srgbClr val="9D5C89"/>
              </a:buClr>
              <a:buSzPts val="2557"/>
              <a:buFont typeface="Arial"/>
              <a:buChar char="•"/>
            </a:pPr>
            <a:r>
              <a:rPr b="0" i="0" lang="en-US" sz="2557" u="none" cap="none" strike="noStrike">
                <a:solidFill>
                  <a:srgbClr val="9D5C89"/>
                </a:solidFill>
                <a:latin typeface="Francois One"/>
                <a:ea typeface="Francois One"/>
                <a:cs typeface="Francois One"/>
                <a:sym typeface="Francois One"/>
              </a:rPr>
              <a:t>z độ sâu tính bằng mm (0--31,8)</a:t>
            </a:r>
            <a:endParaRPr/>
          </a:p>
          <a:p>
            <a:pPr indent="0" lvl="0" marL="0" marR="0" rtl="0" algn="l">
              <a:lnSpc>
                <a:spcPct val="140007"/>
              </a:lnSpc>
              <a:spcBef>
                <a:spcPts val="0"/>
              </a:spcBef>
              <a:spcAft>
                <a:spcPts val="0"/>
              </a:spcAft>
              <a:buNone/>
            </a:pPr>
            <a:r>
              <a:t/>
            </a:r>
            <a:endParaRPr b="0" i="0" sz="2557" u="none" cap="none" strike="noStrike">
              <a:solidFill>
                <a:srgbClr val="9D5C89"/>
              </a:solidFill>
              <a:latin typeface="Francois One"/>
              <a:ea typeface="Francois One"/>
              <a:cs typeface="Francois One"/>
              <a:sym typeface="Francois One"/>
            </a:endParaRPr>
          </a:p>
          <a:p>
            <a:pPr indent="0" lvl="0" marL="0" marR="0" rtl="0" algn="l">
              <a:lnSpc>
                <a:spcPct val="140007"/>
              </a:lnSpc>
              <a:spcBef>
                <a:spcPts val="0"/>
              </a:spcBef>
              <a:spcAft>
                <a:spcPts val="0"/>
              </a:spcAft>
              <a:buNone/>
            </a:pPr>
            <a:r>
              <a:t/>
            </a:r>
            <a:endParaRPr b="0" i="0" sz="2557" u="none" cap="none" strike="noStrike">
              <a:solidFill>
                <a:srgbClr val="9D5C89"/>
              </a:solidFill>
              <a:latin typeface="Francois One"/>
              <a:ea typeface="Francois One"/>
              <a:cs typeface="Francois One"/>
              <a:sym typeface="Francois One"/>
            </a:endParaRPr>
          </a:p>
        </p:txBody>
      </p:sp>
      <p:sp>
        <p:nvSpPr>
          <p:cNvPr id="111" name="Google Shape;111;p3"/>
          <p:cNvSpPr txBox="1"/>
          <p:nvPr/>
        </p:nvSpPr>
        <p:spPr>
          <a:xfrm>
            <a:off x="1028700" y="483234"/>
            <a:ext cx="6971688"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9D5C89"/>
                </a:solidFill>
                <a:latin typeface="Francois One"/>
                <a:ea typeface="Francois One"/>
                <a:cs typeface="Francois One"/>
                <a:sym typeface="Francois One"/>
              </a:rPr>
              <a:t>Thông Tin Bộ Dữ Liệu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p:nvPr/>
        </p:nvSpPr>
        <p:spPr>
          <a:xfrm rot="9238342">
            <a:off x="11202221" y="-3375825"/>
            <a:ext cx="8390620" cy="8809050"/>
          </a:xfrm>
          <a:custGeom>
            <a:rect b="b" l="l" r="r" t="t"/>
            <a:pathLst>
              <a:path extrusionOk="0" h="8809050" w="8390620">
                <a:moveTo>
                  <a:pt x="0" y="0"/>
                </a:moveTo>
                <a:lnTo>
                  <a:pt x="8390620" y="0"/>
                </a:lnTo>
                <a:lnTo>
                  <a:pt x="8390620" y="8809050"/>
                </a:lnTo>
                <a:lnTo>
                  <a:pt x="0" y="8809050"/>
                </a:lnTo>
                <a:lnTo>
                  <a:pt x="0" y="0"/>
                </a:lnTo>
                <a:close/>
              </a:path>
            </a:pathLst>
          </a:custGeom>
          <a:blipFill rotWithShape="1">
            <a:blip r:embed="rId3">
              <a:alphaModFix amt="52000"/>
            </a:blip>
            <a:stretch>
              <a:fillRect b="0" l="0" r="0" t="0"/>
            </a:stretch>
          </a:blipFill>
          <a:ln>
            <a:noFill/>
          </a:ln>
        </p:spPr>
      </p:sp>
      <p:sp>
        <p:nvSpPr>
          <p:cNvPr id="117" name="Google Shape;117;p4"/>
          <p:cNvSpPr/>
          <p:nvPr/>
        </p:nvSpPr>
        <p:spPr>
          <a:xfrm>
            <a:off x="8043769" y="588009"/>
            <a:ext cx="3912053" cy="1166326"/>
          </a:xfrm>
          <a:custGeom>
            <a:rect b="b" l="l" r="r" t="t"/>
            <a:pathLst>
              <a:path extrusionOk="0" h="1166326" w="3912053">
                <a:moveTo>
                  <a:pt x="0" y="0"/>
                </a:moveTo>
                <a:lnTo>
                  <a:pt x="3912053" y="0"/>
                </a:lnTo>
                <a:lnTo>
                  <a:pt x="3912053" y="1166326"/>
                </a:lnTo>
                <a:lnTo>
                  <a:pt x="0" y="1166326"/>
                </a:lnTo>
                <a:lnTo>
                  <a:pt x="0" y="0"/>
                </a:lnTo>
                <a:close/>
              </a:path>
            </a:pathLst>
          </a:custGeom>
          <a:blipFill rotWithShape="1">
            <a:blip r:embed="rId4">
              <a:alphaModFix/>
            </a:blip>
            <a:stretch>
              <a:fillRect b="0" l="0" r="0" t="0"/>
            </a:stretch>
          </a:blipFill>
          <a:ln>
            <a:noFill/>
          </a:ln>
        </p:spPr>
      </p:sp>
      <p:sp>
        <p:nvSpPr>
          <p:cNvPr id="118" name="Google Shape;118;p4"/>
          <p:cNvSpPr txBox="1"/>
          <p:nvPr/>
        </p:nvSpPr>
        <p:spPr>
          <a:xfrm>
            <a:off x="701010" y="483234"/>
            <a:ext cx="6971688"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9D5C89"/>
                </a:solidFill>
                <a:latin typeface="Francois One"/>
                <a:ea typeface="Francois One"/>
                <a:cs typeface="Francois One"/>
                <a:sym typeface="Francois One"/>
              </a:rPr>
              <a:t>Các bước thực hiện</a:t>
            </a:r>
            <a:endParaRPr/>
          </a:p>
        </p:txBody>
      </p:sp>
      <p:sp>
        <p:nvSpPr>
          <p:cNvPr id="119" name="Google Shape;119;p4"/>
          <p:cNvSpPr txBox="1"/>
          <p:nvPr/>
        </p:nvSpPr>
        <p:spPr>
          <a:xfrm>
            <a:off x="1725001" y="2018215"/>
            <a:ext cx="9212995" cy="364807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9D5C89"/>
                </a:solidFill>
                <a:latin typeface="Francois One"/>
                <a:ea typeface="Francois One"/>
                <a:cs typeface="Francois One"/>
                <a:sym typeface="Francois One"/>
              </a:rPr>
              <a:t>Exploring data (EDA) : </a:t>
            </a:r>
            <a:endParaRPr/>
          </a:p>
          <a:p>
            <a:pPr indent="-323847" lvl="1" marL="647697" marR="0" rtl="0" algn="l">
              <a:lnSpc>
                <a:spcPct val="140013"/>
              </a:lnSpc>
              <a:spcBef>
                <a:spcPts val="0"/>
              </a:spcBef>
              <a:spcAft>
                <a:spcPts val="0"/>
              </a:spcAft>
              <a:buClr>
                <a:srgbClr val="9D5C89"/>
              </a:buClr>
              <a:buSzPts val="2999"/>
              <a:buFont typeface="Arial"/>
              <a:buChar char="•"/>
            </a:pPr>
            <a:r>
              <a:rPr b="0" i="0" lang="en-US" sz="2999" u="none" cap="none" strike="noStrike">
                <a:solidFill>
                  <a:srgbClr val="9D5C89"/>
                </a:solidFill>
                <a:latin typeface="Francois One"/>
                <a:ea typeface="Francois One"/>
                <a:cs typeface="Francois One"/>
                <a:sym typeface="Francois One"/>
              </a:rPr>
              <a:t>Clean data</a:t>
            </a:r>
            <a:endParaRPr/>
          </a:p>
          <a:p>
            <a:pPr indent="-323847" lvl="1" marL="647697" marR="0" rtl="0" algn="l">
              <a:lnSpc>
                <a:spcPct val="140013"/>
              </a:lnSpc>
              <a:spcBef>
                <a:spcPts val="0"/>
              </a:spcBef>
              <a:spcAft>
                <a:spcPts val="0"/>
              </a:spcAft>
              <a:buClr>
                <a:srgbClr val="9D5C89"/>
              </a:buClr>
              <a:buSzPts val="2999"/>
              <a:buFont typeface="Arial"/>
              <a:buChar char="•"/>
            </a:pPr>
            <a:r>
              <a:rPr b="0" i="0" lang="en-US" sz="2999" u="none" cap="none" strike="noStrike">
                <a:solidFill>
                  <a:srgbClr val="9D5C89"/>
                </a:solidFill>
                <a:latin typeface="Francois One"/>
                <a:ea typeface="Francois One"/>
                <a:cs typeface="Francois One"/>
                <a:sym typeface="Francois One"/>
              </a:rPr>
              <a:t>Preprocessing </a:t>
            </a:r>
            <a:endParaRPr/>
          </a:p>
          <a:p>
            <a:pPr indent="-323847" lvl="1" marL="647697" marR="0" rtl="0" algn="l">
              <a:lnSpc>
                <a:spcPct val="140013"/>
              </a:lnSpc>
              <a:spcBef>
                <a:spcPts val="0"/>
              </a:spcBef>
              <a:spcAft>
                <a:spcPts val="0"/>
              </a:spcAft>
              <a:buClr>
                <a:srgbClr val="9D5C89"/>
              </a:buClr>
              <a:buSzPts val="2999"/>
              <a:buFont typeface="Arial"/>
              <a:buChar char="•"/>
            </a:pPr>
            <a:r>
              <a:rPr b="0" i="0" lang="en-US" sz="2999" u="none" cap="none" strike="noStrike">
                <a:solidFill>
                  <a:srgbClr val="9D5C89"/>
                </a:solidFill>
                <a:latin typeface="Francois One"/>
                <a:ea typeface="Francois One"/>
                <a:cs typeface="Francois One"/>
                <a:sym typeface="Francois One"/>
              </a:rPr>
              <a:t>Data Visualization </a:t>
            </a:r>
            <a:endParaRPr/>
          </a:p>
          <a:p>
            <a:pPr indent="-323847" lvl="1" marL="647697" marR="0" rtl="0" algn="l">
              <a:lnSpc>
                <a:spcPct val="140013"/>
              </a:lnSpc>
              <a:spcBef>
                <a:spcPts val="0"/>
              </a:spcBef>
              <a:spcAft>
                <a:spcPts val="0"/>
              </a:spcAft>
              <a:buClr>
                <a:srgbClr val="9D5C89"/>
              </a:buClr>
              <a:buSzPts val="2999"/>
              <a:buFont typeface="Arial"/>
              <a:buChar char="•"/>
            </a:pPr>
            <a:r>
              <a:rPr b="0" i="0" lang="en-US" sz="2999" u="none" cap="none" strike="noStrike">
                <a:solidFill>
                  <a:srgbClr val="9D5C89"/>
                </a:solidFill>
                <a:latin typeface="Francois One"/>
                <a:ea typeface="Francois One"/>
                <a:cs typeface="Francois One"/>
                <a:sym typeface="Francois One"/>
              </a:rPr>
              <a:t>Features engineering</a:t>
            </a:r>
            <a:endParaRPr/>
          </a:p>
          <a:p>
            <a:pPr indent="-323847" lvl="1" marL="647697" marR="0" rtl="0" algn="l">
              <a:lnSpc>
                <a:spcPct val="140013"/>
              </a:lnSpc>
              <a:spcBef>
                <a:spcPts val="0"/>
              </a:spcBef>
              <a:spcAft>
                <a:spcPts val="0"/>
              </a:spcAft>
              <a:buClr>
                <a:srgbClr val="9D5C89"/>
              </a:buClr>
              <a:buSzPts val="2999"/>
              <a:buFont typeface="Arial"/>
              <a:buChar char="•"/>
            </a:pPr>
            <a:r>
              <a:rPr b="0" i="0" lang="en-US" sz="2999" u="none" cap="none" strike="noStrike">
                <a:solidFill>
                  <a:srgbClr val="9D5C89"/>
                </a:solidFill>
                <a:latin typeface="Francois One"/>
                <a:ea typeface="Francois One"/>
                <a:cs typeface="Francois One"/>
                <a:sym typeface="Francois One"/>
              </a:rPr>
              <a:t>Phân tích dataset</a:t>
            </a:r>
            <a:endParaRPr/>
          </a:p>
          <a:p>
            <a:pPr indent="0" lvl="0" marL="0" marR="0" rtl="0" algn="l">
              <a:lnSpc>
                <a:spcPct val="140013"/>
              </a:lnSpc>
              <a:spcBef>
                <a:spcPts val="0"/>
              </a:spcBef>
              <a:spcAft>
                <a:spcPts val="0"/>
              </a:spcAft>
              <a:buNone/>
            </a:pPr>
            <a:r>
              <a:t/>
            </a:r>
            <a:endParaRPr b="0" i="0" sz="2999" u="none" cap="none" strike="noStrike">
              <a:solidFill>
                <a:srgbClr val="9D5C89"/>
              </a:solidFill>
              <a:latin typeface="Francois One"/>
              <a:ea typeface="Francois One"/>
              <a:cs typeface="Francois One"/>
              <a:sym typeface="Francois One"/>
            </a:endParaRPr>
          </a:p>
        </p:txBody>
      </p:sp>
      <p:sp>
        <p:nvSpPr>
          <p:cNvPr id="120" name="Google Shape;120;p4"/>
          <p:cNvSpPr txBox="1"/>
          <p:nvPr/>
        </p:nvSpPr>
        <p:spPr>
          <a:xfrm>
            <a:off x="1725001" y="5609140"/>
            <a:ext cx="9212995" cy="2600325"/>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9D5C89"/>
                </a:solidFill>
                <a:latin typeface="Francois One"/>
                <a:ea typeface="Francois One"/>
                <a:cs typeface="Francois One"/>
                <a:sym typeface="Francois One"/>
              </a:rPr>
              <a:t>Xây dựng mô hình dự đoán:</a:t>
            </a:r>
            <a:endParaRPr/>
          </a:p>
          <a:p>
            <a:pPr indent="0" lvl="0" marL="0" marR="0" rtl="0" algn="l">
              <a:lnSpc>
                <a:spcPct val="140013"/>
              </a:lnSpc>
              <a:spcBef>
                <a:spcPts val="0"/>
              </a:spcBef>
              <a:spcAft>
                <a:spcPts val="0"/>
              </a:spcAft>
              <a:buNone/>
            </a:pPr>
            <a:r>
              <a:rPr b="0" i="0" lang="en-US" sz="2999" u="none" cap="none" strike="noStrike">
                <a:solidFill>
                  <a:srgbClr val="9D5C89"/>
                </a:solidFill>
                <a:latin typeface="Francois One"/>
                <a:ea typeface="Francois One"/>
                <a:cs typeface="Francois One"/>
                <a:sym typeface="Francois One"/>
              </a:rPr>
              <a:t>Bài toán Regression hồi quy. Xây dựng và đánh giá trên nhiều mô hình khác nhau. so sánh và lựa chọn mô hình phù hợp </a:t>
            </a:r>
            <a:endParaRPr/>
          </a:p>
          <a:p>
            <a:pPr indent="0" lvl="0" marL="0" marR="0" rtl="0" algn="l">
              <a:lnSpc>
                <a:spcPct val="140013"/>
              </a:lnSpc>
              <a:spcBef>
                <a:spcPts val="0"/>
              </a:spcBef>
              <a:spcAft>
                <a:spcPts val="0"/>
              </a:spcAft>
              <a:buNone/>
            </a:pPr>
            <a:r>
              <a:t/>
            </a:r>
            <a:endParaRPr b="0" i="0" sz="2999" u="none" cap="none" strike="noStrike">
              <a:solidFill>
                <a:srgbClr val="9D5C89"/>
              </a:solidFill>
              <a:latin typeface="Francois One"/>
              <a:ea typeface="Francois One"/>
              <a:cs typeface="Francois One"/>
              <a:sym typeface="Francois One"/>
            </a:endParaRPr>
          </a:p>
        </p:txBody>
      </p:sp>
      <p:sp>
        <p:nvSpPr>
          <p:cNvPr id="121" name="Google Shape;121;p4"/>
          <p:cNvSpPr/>
          <p:nvPr/>
        </p:nvSpPr>
        <p:spPr>
          <a:xfrm>
            <a:off x="334207" y="2075365"/>
            <a:ext cx="924129" cy="742769"/>
          </a:xfrm>
          <a:custGeom>
            <a:rect b="b" l="l" r="r" t="t"/>
            <a:pathLst>
              <a:path extrusionOk="0" h="742769" w="924129">
                <a:moveTo>
                  <a:pt x="0" y="0"/>
                </a:moveTo>
                <a:lnTo>
                  <a:pt x="924129" y="0"/>
                </a:lnTo>
                <a:lnTo>
                  <a:pt x="924129" y="742769"/>
                </a:lnTo>
                <a:lnTo>
                  <a:pt x="0" y="742769"/>
                </a:lnTo>
                <a:lnTo>
                  <a:pt x="0" y="0"/>
                </a:lnTo>
                <a:close/>
              </a:path>
            </a:pathLst>
          </a:custGeom>
          <a:blipFill rotWithShape="1">
            <a:blip r:embed="rId5">
              <a:alphaModFix/>
            </a:blip>
            <a:stretch>
              <a:fillRect b="0" l="0" r="0" t="0"/>
            </a:stretch>
          </a:blipFill>
          <a:ln>
            <a:noFill/>
          </a:ln>
        </p:spPr>
      </p:sp>
      <p:sp>
        <p:nvSpPr>
          <p:cNvPr id="122" name="Google Shape;122;p4"/>
          <p:cNvSpPr/>
          <p:nvPr/>
        </p:nvSpPr>
        <p:spPr>
          <a:xfrm>
            <a:off x="334207" y="5666290"/>
            <a:ext cx="924129" cy="742769"/>
          </a:xfrm>
          <a:custGeom>
            <a:rect b="b" l="l" r="r" t="t"/>
            <a:pathLst>
              <a:path extrusionOk="0" h="742769" w="924129">
                <a:moveTo>
                  <a:pt x="0" y="0"/>
                </a:moveTo>
                <a:lnTo>
                  <a:pt x="924129" y="0"/>
                </a:lnTo>
                <a:lnTo>
                  <a:pt x="924129" y="742769"/>
                </a:lnTo>
                <a:lnTo>
                  <a:pt x="0" y="74276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p:nvPr/>
        </p:nvSpPr>
        <p:spPr>
          <a:xfrm rot="9238342">
            <a:off x="11202221" y="-3375825"/>
            <a:ext cx="8390620" cy="8809050"/>
          </a:xfrm>
          <a:custGeom>
            <a:rect b="b" l="l" r="r" t="t"/>
            <a:pathLst>
              <a:path extrusionOk="0" h="8809050" w="8390620">
                <a:moveTo>
                  <a:pt x="0" y="0"/>
                </a:moveTo>
                <a:lnTo>
                  <a:pt x="8390620" y="0"/>
                </a:lnTo>
                <a:lnTo>
                  <a:pt x="8390620" y="8809050"/>
                </a:lnTo>
                <a:lnTo>
                  <a:pt x="0" y="8809050"/>
                </a:lnTo>
                <a:lnTo>
                  <a:pt x="0" y="0"/>
                </a:lnTo>
                <a:close/>
              </a:path>
            </a:pathLst>
          </a:custGeom>
          <a:blipFill rotWithShape="1">
            <a:blip r:embed="rId3">
              <a:alphaModFix amt="52000"/>
            </a:blip>
            <a:stretch>
              <a:fillRect b="0" l="0" r="0" t="0"/>
            </a:stretch>
          </a:blipFill>
          <a:ln>
            <a:noFill/>
          </a:ln>
        </p:spPr>
      </p:sp>
      <p:grpSp>
        <p:nvGrpSpPr>
          <p:cNvPr id="128" name="Google Shape;128;p5"/>
          <p:cNvGrpSpPr/>
          <p:nvPr/>
        </p:nvGrpSpPr>
        <p:grpSpPr>
          <a:xfrm>
            <a:off x="8688379" y="407183"/>
            <a:ext cx="9240946" cy="9160789"/>
            <a:chOff x="0" y="-47625"/>
            <a:chExt cx="2433829" cy="2412718"/>
          </a:xfrm>
        </p:grpSpPr>
        <p:sp>
          <p:nvSpPr>
            <p:cNvPr id="129" name="Google Shape;129;p5"/>
            <p:cNvSpPr/>
            <p:nvPr/>
          </p:nvSpPr>
          <p:spPr>
            <a:xfrm>
              <a:off x="0" y="0"/>
              <a:ext cx="2433829" cy="2365093"/>
            </a:xfrm>
            <a:custGeom>
              <a:rect b="b" l="l" r="r" t="t"/>
              <a:pathLst>
                <a:path extrusionOk="0" h="2365093" w="2433829">
                  <a:moveTo>
                    <a:pt x="0" y="0"/>
                  </a:moveTo>
                  <a:lnTo>
                    <a:pt x="2433829" y="0"/>
                  </a:lnTo>
                  <a:lnTo>
                    <a:pt x="2433829" y="2365093"/>
                  </a:lnTo>
                  <a:lnTo>
                    <a:pt x="0" y="2365093"/>
                  </a:lnTo>
                  <a:close/>
                </a:path>
              </a:pathLst>
            </a:custGeom>
            <a:solidFill>
              <a:srgbClr val="84C2F8"/>
            </a:solidFill>
            <a:ln>
              <a:noFill/>
            </a:ln>
          </p:spPr>
        </p:sp>
        <p:sp>
          <p:nvSpPr>
            <p:cNvPr id="130" name="Google Shape;130;p5"/>
            <p:cNvSpPr txBox="1"/>
            <p:nvPr/>
          </p:nvSpPr>
          <p:spPr>
            <a:xfrm>
              <a:off x="0" y="-47625"/>
              <a:ext cx="2433829" cy="241271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1" name="Google Shape;131;p5"/>
          <p:cNvSpPr/>
          <p:nvPr/>
        </p:nvSpPr>
        <p:spPr>
          <a:xfrm>
            <a:off x="8971110" y="1246186"/>
            <a:ext cx="8675483" cy="4437584"/>
          </a:xfrm>
          <a:custGeom>
            <a:rect b="b" l="l" r="r" t="t"/>
            <a:pathLst>
              <a:path extrusionOk="0" h="4437584" w="8675483">
                <a:moveTo>
                  <a:pt x="0" y="0"/>
                </a:moveTo>
                <a:lnTo>
                  <a:pt x="8675483" y="0"/>
                </a:lnTo>
                <a:lnTo>
                  <a:pt x="8675483" y="4437583"/>
                </a:lnTo>
                <a:lnTo>
                  <a:pt x="0" y="4437583"/>
                </a:lnTo>
                <a:lnTo>
                  <a:pt x="0" y="0"/>
                </a:lnTo>
                <a:close/>
              </a:path>
            </a:pathLst>
          </a:custGeom>
          <a:blipFill rotWithShape="1">
            <a:blip r:embed="rId4">
              <a:alphaModFix/>
            </a:blip>
            <a:stretch>
              <a:fillRect b="-1418" l="0" r="0" t="-1418"/>
            </a:stretch>
          </a:blipFill>
          <a:ln>
            <a:noFill/>
          </a:ln>
        </p:spPr>
      </p:sp>
      <p:sp>
        <p:nvSpPr>
          <p:cNvPr id="132" name="Google Shape;132;p5"/>
          <p:cNvSpPr/>
          <p:nvPr/>
        </p:nvSpPr>
        <p:spPr>
          <a:xfrm>
            <a:off x="8971110" y="5994424"/>
            <a:ext cx="8675483" cy="2919766"/>
          </a:xfrm>
          <a:custGeom>
            <a:rect b="b" l="l" r="r" t="t"/>
            <a:pathLst>
              <a:path extrusionOk="0" h="2919766" w="8675483">
                <a:moveTo>
                  <a:pt x="0" y="0"/>
                </a:moveTo>
                <a:lnTo>
                  <a:pt x="8675483" y="0"/>
                </a:lnTo>
                <a:lnTo>
                  <a:pt x="8675483" y="2919766"/>
                </a:lnTo>
                <a:lnTo>
                  <a:pt x="0" y="2919766"/>
                </a:lnTo>
                <a:lnTo>
                  <a:pt x="0" y="0"/>
                </a:lnTo>
                <a:close/>
              </a:path>
            </a:pathLst>
          </a:custGeom>
          <a:blipFill rotWithShape="1">
            <a:blip r:embed="rId5">
              <a:alphaModFix/>
            </a:blip>
            <a:stretch>
              <a:fillRect b="-1151" l="0" r="0" t="-1152"/>
            </a:stretch>
          </a:blipFill>
          <a:ln>
            <a:noFill/>
          </a:ln>
        </p:spPr>
      </p:sp>
      <p:sp>
        <p:nvSpPr>
          <p:cNvPr id="133" name="Google Shape;133;p5"/>
          <p:cNvSpPr/>
          <p:nvPr/>
        </p:nvSpPr>
        <p:spPr>
          <a:xfrm>
            <a:off x="501155" y="2026963"/>
            <a:ext cx="7765796" cy="6233073"/>
          </a:xfrm>
          <a:custGeom>
            <a:rect b="b" l="l" r="r" t="t"/>
            <a:pathLst>
              <a:path extrusionOk="0" h="6233073" w="7765796">
                <a:moveTo>
                  <a:pt x="0" y="0"/>
                </a:moveTo>
                <a:lnTo>
                  <a:pt x="7765796" y="0"/>
                </a:lnTo>
                <a:lnTo>
                  <a:pt x="7765796" y="6233074"/>
                </a:lnTo>
                <a:lnTo>
                  <a:pt x="0" y="6233074"/>
                </a:lnTo>
                <a:lnTo>
                  <a:pt x="0" y="0"/>
                </a:lnTo>
                <a:close/>
              </a:path>
            </a:pathLst>
          </a:custGeom>
          <a:blipFill rotWithShape="1">
            <a:blip r:embed="rId6">
              <a:alphaModFix/>
            </a:blip>
            <a:stretch>
              <a:fillRect b="0" l="0" r="0" t="0"/>
            </a:stretch>
          </a:blipFill>
          <a:ln>
            <a:noFill/>
          </a:ln>
        </p:spPr>
      </p:sp>
      <p:sp>
        <p:nvSpPr>
          <p:cNvPr id="134" name="Google Shape;134;p5"/>
          <p:cNvSpPr txBox="1"/>
          <p:nvPr/>
        </p:nvSpPr>
        <p:spPr>
          <a:xfrm>
            <a:off x="1028700" y="483234"/>
            <a:ext cx="6971688"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9D5C89"/>
                </a:solidFill>
                <a:latin typeface="Francois One"/>
                <a:ea typeface="Francois One"/>
                <a:cs typeface="Francois One"/>
                <a:sym typeface="Francois One"/>
              </a:rPr>
              <a:t>Cleaning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6"/>
          <p:cNvSpPr/>
          <p:nvPr/>
        </p:nvSpPr>
        <p:spPr>
          <a:xfrm rot="9238342">
            <a:off x="11202221" y="-3375825"/>
            <a:ext cx="8390620" cy="8809050"/>
          </a:xfrm>
          <a:custGeom>
            <a:rect b="b" l="l" r="r" t="t"/>
            <a:pathLst>
              <a:path extrusionOk="0" h="8809050" w="8390620">
                <a:moveTo>
                  <a:pt x="0" y="0"/>
                </a:moveTo>
                <a:lnTo>
                  <a:pt x="8390620" y="0"/>
                </a:lnTo>
                <a:lnTo>
                  <a:pt x="8390620" y="8809050"/>
                </a:lnTo>
                <a:lnTo>
                  <a:pt x="0" y="8809050"/>
                </a:lnTo>
                <a:lnTo>
                  <a:pt x="0" y="0"/>
                </a:lnTo>
                <a:close/>
              </a:path>
            </a:pathLst>
          </a:custGeom>
          <a:blipFill rotWithShape="1">
            <a:blip r:embed="rId3">
              <a:alphaModFix amt="52000"/>
            </a:blip>
            <a:stretch>
              <a:fillRect b="0" l="0" r="0" t="0"/>
            </a:stretch>
          </a:blipFill>
          <a:ln>
            <a:noFill/>
          </a:ln>
        </p:spPr>
      </p:sp>
      <p:grpSp>
        <p:nvGrpSpPr>
          <p:cNvPr id="140" name="Google Shape;140;p6"/>
          <p:cNvGrpSpPr/>
          <p:nvPr/>
        </p:nvGrpSpPr>
        <p:grpSpPr>
          <a:xfrm>
            <a:off x="8688379" y="407183"/>
            <a:ext cx="9240946" cy="9160789"/>
            <a:chOff x="0" y="-47625"/>
            <a:chExt cx="2433829" cy="2412718"/>
          </a:xfrm>
        </p:grpSpPr>
        <p:sp>
          <p:nvSpPr>
            <p:cNvPr id="141" name="Google Shape;141;p6"/>
            <p:cNvSpPr/>
            <p:nvPr/>
          </p:nvSpPr>
          <p:spPr>
            <a:xfrm>
              <a:off x="0" y="0"/>
              <a:ext cx="2433829" cy="2365093"/>
            </a:xfrm>
            <a:custGeom>
              <a:rect b="b" l="l" r="r" t="t"/>
              <a:pathLst>
                <a:path extrusionOk="0" h="2365093" w="2433829">
                  <a:moveTo>
                    <a:pt x="0" y="0"/>
                  </a:moveTo>
                  <a:lnTo>
                    <a:pt x="2433829" y="0"/>
                  </a:lnTo>
                  <a:lnTo>
                    <a:pt x="2433829" y="2365093"/>
                  </a:lnTo>
                  <a:lnTo>
                    <a:pt x="0" y="2365093"/>
                  </a:lnTo>
                  <a:close/>
                </a:path>
              </a:pathLst>
            </a:custGeom>
            <a:solidFill>
              <a:srgbClr val="84C2F8"/>
            </a:solidFill>
            <a:ln>
              <a:noFill/>
            </a:ln>
          </p:spPr>
        </p:sp>
        <p:sp>
          <p:nvSpPr>
            <p:cNvPr id="142" name="Google Shape;142;p6"/>
            <p:cNvSpPr txBox="1"/>
            <p:nvPr/>
          </p:nvSpPr>
          <p:spPr>
            <a:xfrm>
              <a:off x="0" y="-47625"/>
              <a:ext cx="2433829" cy="2412718"/>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3" name="Google Shape;143;p6"/>
          <p:cNvSpPr/>
          <p:nvPr/>
        </p:nvSpPr>
        <p:spPr>
          <a:xfrm>
            <a:off x="501155" y="2026963"/>
            <a:ext cx="7765796" cy="6233073"/>
          </a:xfrm>
          <a:custGeom>
            <a:rect b="b" l="l" r="r" t="t"/>
            <a:pathLst>
              <a:path extrusionOk="0" h="6233073" w="7765796">
                <a:moveTo>
                  <a:pt x="0" y="0"/>
                </a:moveTo>
                <a:lnTo>
                  <a:pt x="7765796" y="0"/>
                </a:lnTo>
                <a:lnTo>
                  <a:pt x="7765796" y="6233074"/>
                </a:lnTo>
                <a:lnTo>
                  <a:pt x="0" y="6233074"/>
                </a:lnTo>
                <a:lnTo>
                  <a:pt x="0" y="0"/>
                </a:lnTo>
                <a:close/>
              </a:path>
            </a:pathLst>
          </a:custGeom>
          <a:blipFill rotWithShape="1">
            <a:blip r:embed="rId4">
              <a:alphaModFix/>
            </a:blip>
            <a:stretch>
              <a:fillRect b="0" l="0" r="0" t="0"/>
            </a:stretch>
          </a:blipFill>
          <a:ln>
            <a:noFill/>
          </a:ln>
        </p:spPr>
      </p:sp>
      <p:sp>
        <p:nvSpPr>
          <p:cNvPr id="144" name="Google Shape;144;p6"/>
          <p:cNvSpPr/>
          <p:nvPr/>
        </p:nvSpPr>
        <p:spPr>
          <a:xfrm>
            <a:off x="8880928" y="1735097"/>
            <a:ext cx="8855848" cy="2422255"/>
          </a:xfrm>
          <a:custGeom>
            <a:rect b="b" l="l" r="r" t="t"/>
            <a:pathLst>
              <a:path extrusionOk="0" h="2422255" w="8855848">
                <a:moveTo>
                  <a:pt x="0" y="0"/>
                </a:moveTo>
                <a:lnTo>
                  <a:pt x="8855847" y="0"/>
                </a:lnTo>
                <a:lnTo>
                  <a:pt x="8855847" y="2422255"/>
                </a:lnTo>
                <a:lnTo>
                  <a:pt x="0" y="2422255"/>
                </a:lnTo>
                <a:lnTo>
                  <a:pt x="0" y="0"/>
                </a:lnTo>
                <a:close/>
              </a:path>
            </a:pathLst>
          </a:custGeom>
          <a:blipFill rotWithShape="1">
            <a:blip r:embed="rId5">
              <a:alphaModFix/>
            </a:blip>
            <a:stretch>
              <a:fillRect b="0" l="-1246" r="-1810" t="0"/>
            </a:stretch>
          </a:blipFill>
          <a:ln>
            <a:noFill/>
          </a:ln>
        </p:spPr>
      </p:sp>
      <p:sp>
        <p:nvSpPr>
          <p:cNvPr id="145" name="Google Shape;145;p6"/>
          <p:cNvSpPr/>
          <p:nvPr/>
        </p:nvSpPr>
        <p:spPr>
          <a:xfrm>
            <a:off x="8880928" y="4423058"/>
            <a:ext cx="8855848" cy="4808784"/>
          </a:xfrm>
          <a:custGeom>
            <a:rect b="b" l="l" r="r" t="t"/>
            <a:pathLst>
              <a:path extrusionOk="0" h="4808784" w="8855848">
                <a:moveTo>
                  <a:pt x="0" y="0"/>
                </a:moveTo>
                <a:lnTo>
                  <a:pt x="8855847" y="0"/>
                </a:lnTo>
                <a:lnTo>
                  <a:pt x="8855847" y="4808784"/>
                </a:lnTo>
                <a:lnTo>
                  <a:pt x="0" y="4808784"/>
                </a:lnTo>
                <a:lnTo>
                  <a:pt x="0" y="0"/>
                </a:lnTo>
                <a:close/>
              </a:path>
            </a:pathLst>
          </a:custGeom>
          <a:blipFill rotWithShape="1">
            <a:blip r:embed="rId6">
              <a:alphaModFix/>
            </a:blip>
            <a:stretch>
              <a:fillRect b="0" l="0" r="-1775" t="0"/>
            </a:stretch>
          </a:blipFill>
          <a:ln>
            <a:noFill/>
          </a:ln>
        </p:spPr>
      </p:sp>
      <p:sp>
        <p:nvSpPr>
          <p:cNvPr id="146" name="Google Shape;146;p6"/>
          <p:cNvSpPr txBox="1"/>
          <p:nvPr/>
        </p:nvSpPr>
        <p:spPr>
          <a:xfrm>
            <a:off x="1028700" y="483234"/>
            <a:ext cx="6971688"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9D5C89"/>
                </a:solidFill>
                <a:latin typeface="Francois One"/>
                <a:ea typeface="Francois One"/>
                <a:cs typeface="Francois One"/>
                <a:sym typeface="Francois One"/>
              </a:rPr>
              <a:t>Cleaning Data</a:t>
            </a:r>
            <a:endParaRPr/>
          </a:p>
        </p:txBody>
      </p:sp>
      <p:sp>
        <p:nvSpPr>
          <p:cNvPr id="147" name="Google Shape;147;p6"/>
          <p:cNvSpPr txBox="1"/>
          <p:nvPr/>
        </p:nvSpPr>
        <p:spPr>
          <a:xfrm>
            <a:off x="8688379" y="848077"/>
            <a:ext cx="6709152" cy="621314"/>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US" sz="3663" u="none" cap="none" strike="noStrike">
                <a:solidFill>
                  <a:srgbClr val="FFFFFF"/>
                </a:solidFill>
                <a:latin typeface="Francois One"/>
                <a:ea typeface="Francois One"/>
                <a:cs typeface="Francois One"/>
                <a:sym typeface="Francois One"/>
              </a:rPr>
              <a:t>Kiểm tra và xử lý giá trị null, 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p:nvPr/>
        </p:nvSpPr>
        <p:spPr>
          <a:xfrm rot="9238342">
            <a:off x="11202221" y="-3375825"/>
            <a:ext cx="8390620" cy="8809050"/>
          </a:xfrm>
          <a:custGeom>
            <a:rect b="b" l="l" r="r" t="t"/>
            <a:pathLst>
              <a:path extrusionOk="0" h="8809050" w="8390620">
                <a:moveTo>
                  <a:pt x="0" y="0"/>
                </a:moveTo>
                <a:lnTo>
                  <a:pt x="8390620" y="0"/>
                </a:lnTo>
                <a:lnTo>
                  <a:pt x="8390620" y="8809050"/>
                </a:lnTo>
                <a:lnTo>
                  <a:pt x="0" y="8809050"/>
                </a:lnTo>
                <a:lnTo>
                  <a:pt x="0" y="0"/>
                </a:lnTo>
                <a:close/>
              </a:path>
            </a:pathLst>
          </a:custGeom>
          <a:blipFill rotWithShape="1">
            <a:blip r:embed="rId3">
              <a:alphaModFix amt="52000"/>
            </a:blip>
            <a:stretch>
              <a:fillRect b="0" l="0" r="0" t="0"/>
            </a:stretch>
          </a:blipFill>
          <a:ln>
            <a:noFill/>
          </a:ln>
        </p:spPr>
      </p:sp>
      <p:sp>
        <p:nvSpPr>
          <p:cNvPr id="153" name="Google Shape;153;p7"/>
          <p:cNvSpPr/>
          <p:nvPr/>
        </p:nvSpPr>
        <p:spPr>
          <a:xfrm>
            <a:off x="290377" y="1744339"/>
            <a:ext cx="4406525" cy="4862705"/>
          </a:xfrm>
          <a:custGeom>
            <a:rect b="b" l="l" r="r" t="t"/>
            <a:pathLst>
              <a:path extrusionOk="0" h="4862705" w="4406525">
                <a:moveTo>
                  <a:pt x="0" y="0"/>
                </a:moveTo>
                <a:lnTo>
                  <a:pt x="4406526" y="0"/>
                </a:lnTo>
                <a:lnTo>
                  <a:pt x="4406526" y="4862706"/>
                </a:lnTo>
                <a:lnTo>
                  <a:pt x="0" y="4862706"/>
                </a:lnTo>
                <a:lnTo>
                  <a:pt x="0" y="0"/>
                </a:lnTo>
                <a:close/>
              </a:path>
            </a:pathLst>
          </a:custGeom>
          <a:blipFill rotWithShape="1">
            <a:blip r:embed="rId4">
              <a:alphaModFix/>
            </a:blip>
            <a:stretch>
              <a:fillRect b="0" l="0" r="-13313" t="0"/>
            </a:stretch>
          </a:blipFill>
          <a:ln>
            <a:noFill/>
          </a:ln>
        </p:spPr>
      </p:sp>
      <p:sp>
        <p:nvSpPr>
          <p:cNvPr id="154" name="Google Shape;154;p7"/>
          <p:cNvSpPr/>
          <p:nvPr/>
        </p:nvSpPr>
        <p:spPr>
          <a:xfrm>
            <a:off x="4696903" y="1803214"/>
            <a:ext cx="4845786" cy="4803831"/>
          </a:xfrm>
          <a:custGeom>
            <a:rect b="b" l="l" r="r" t="t"/>
            <a:pathLst>
              <a:path extrusionOk="0" h="4803831" w="4845786">
                <a:moveTo>
                  <a:pt x="0" y="0"/>
                </a:moveTo>
                <a:lnTo>
                  <a:pt x="4845785" y="0"/>
                </a:lnTo>
                <a:lnTo>
                  <a:pt x="4845785" y="4803831"/>
                </a:lnTo>
                <a:lnTo>
                  <a:pt x="0" y="4803831"/>
                </a:lnTo>
                <a:lnTo>
                  <a:pt x="0" y="0"/>
                </a:lnTo>
                <a:close/>
              </a:path>
            </a:pathLst>
          </a:custGeom>
          <a:blipFill rotWithShape="1">
            <a:blip r:embed="rId5">
              <a:alphaModFix/>
            </a:blip>
            <a:stretch>
              <a:fillRect b="0" l="0" r="0" t="0"/>
            </a:stretch>
          </a:blipFill>
          <a:ln>
            <a:noFill/>
          </a:ln>
        </p:spPr>
      </p:sp>
      <p:sp>
        <p:nvSpPr>
          <p:cNvPr id="155" name="Google Shape;155;p7"/>
          <p:cNvSpPr/>
          <p:nvPr/>
        </p:nvSpPr>
        <p:spPr>
          <a:xfrm>
            <a:off x="8983708" y="1803214"/>
            <a:ext cx="4380155" cy="4737367"/>
          </a:xfrm>
          <a:custGeom>
            <a:rect b="b" l="l" r="r" t="t"/>
            <a:pathLst>
              <a:path extrusionOk="0" h="4737367" w="4380155">
                <a:moveTo>
                  <a:pt x="0" y="0"/>
                </a:moveTo>
                <a:lnTo>
                  <a:pt x="4380155" y="0"/>
                </a:lnTo>
                <a:lnTo>
                  <a:pt x="4380155" y="4737366"/>
                </a:lnTo>
                <a:lnTo>
                  <a:pt x="0" y="4737366"/>
                </a:lnTo>
                <a:lnTo>
                  <a:pt x="0" y="0"/>
                </a:lnTo>
                <a:close/>
              </a:path>
            </a:pathLst>
          </a:custGeom>
          <a:blipFill rotWithShape="1">
            <a:blip r:embed="rId6">
              <a:alphaModFix/>
            </a:blip>
            <a:stretch>
              <a:fillRect b="0" l="0" r="-8624" t="0"/>
            </a:stretch>
          </a:blipFill>
          <a:ln>
            <a:noFill/>
          </a:ln>
        </p:spPr>
      </p:sp>
      <p:sp>
        <p:nvSpPr>
          <p:cNvPr id="156" name="Google Shape;156;p7"/>
          <p:cNvSpPr/>
          <p:nvPr/>
        </p:nvSpPr>
        <p:spPr>
          <a:xfrm>
            <a:off x="13363863" y="1803214"/>
            <a:ext cx="4776025" cy="4906488"/>
          </a:xfrm>
          <a:custGeom>
            <a:rect b="b" l="l" r="r" t="t"/>
            <a:pathLst>
              <a:path extrusionOk="0" h="4906488" w="4776025">
                <a:moveTo>
                  <a:pt x="0" y="0"/>
                </a:moveTo>
                <a:lnTo>
                  <a:pt x="4776025" y="0"/>
                </a:lnTo>
                <a:lnTo>
                  <a:pt x="4776025" y="4906487"/>
                </a:lnTo>
                <a:lnTo>
                  <a:pt x="0" y="4906487"/>
                </a:lnTo>
                <a:lnTo>
                  <a:pt x="0" y="0"/>
                </a:lnTo>
                <a:close/>
              </a:path>
            </a:pathLst>
          </a:custGeom>
          <a:blipFill rotWithShape="1">
            <a:blip r:embed="rId7">
              <a:alphaModFix/>
            </a:blip>
            <a:stretch>
              <a:fillRect b="0" l="0" r="-4097" t="0"/>
            </a:stretch>
          </a:blipFill>
          <a:ln>
            <a:noFill/>
          </a:ln>
        </p:spPr>
      </p:sp>
      <p:sp>
        <p:nvSpPr>
          <p:cNvPr id="157" name="Google Shape;157;p7"/>
          <p:cNvSpPr/>
          <p:nvPr/>
        </p:nvSpPr>
        <p:spPr>
          <a:xfrm>
            <a:off x="3576442" y="7046525"/>
            <a:ext cx="11135116" cy="2969364"/>
          </a:xfrm>
          <a:custGeom>
            <a:rect b="b" l="l" r="r" t="t"/>
            <a:pathLst>
              <a:path extrusionOk="0" h="2969364" w="11135116">
                <a:moveTo>
                  <a:pt x="0" y="0"/>
                </a:moveTo>
                <a:lnTo>
                  <a:pt x="11135116" y="0"/>
                </a:lnTo>
                <a:lnTo>
                  <a:pt x="11135116" y="2969364"/>
                </a:lnTo>
                <a:lnTo>
                  <a:pt x="0" y="2969364"/>
                </a:lnTo>
                <a:lnTo>
                  <a:pt x="0" y="0"/>
                </a:lnTo>
                <a:close/>
              </a:path>
            </a:pathLst>
          </a:custGeom>
          <a:blipFill rotWithShape="1">
            <a:blip r:embed="rId8">
              <a:alphaModFix/>
            </a:blip>
            <a:stretch>
              <a:fillRect b="0" l="0" r="0" t="0"/>
            </a:stretch>
          </a:blipFill>
          <a:ln>
            <a:noFill/>
          </a:ln>
        </p:spPr>
      </p:sp>
      <p:sp>
        <p:nvSpPr>
          <p:cNvPr id="158" name="Google Shape;158;p7"/>
          <p:cNvSpPr txBox="1"/>
          <p:nvPr/>
        </p:nvSpPr>
        <p:spPr>
          <a:xfrm>
            <a:off x="1028700" y="483234"/>
            <a:ext cx="6971688" cy="986157"/>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5799" u="none" cap="none" strike="noStrike">
                <a:solidFill>
                  <a:srgbClr val="9D5C89"/>
                </a:solidFill>
                <a:latin typeface="Francois One"/>
                <a:ea typeface="Francois One"/>
                <a:cs typeface="Francois One"/>
                <a:sym typeface="Francois One"/>
              </a:rPr>
              <a:t>Cleaning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8"/>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sp>
        <p:nvSpPr>
          <p:cNvPr id="164" name="Google Shape;164;p8"/>
          <p:cNvSpPr/>
          <p:nvPr/>
        </p:nvSpPr>
        <p:spPr>
          <a:xfrm>
            <a:off x="1739886" y="4467982"/>
            <a:ext cx="6434491" cy="5819018"/>
          </a:xfrm>
          <a:custGeom>
            <a:rect b="b" l="l" r="r" t="t"/>
            <a:pathLst>
              <a:path extrusionOk="0" h="5819018" w="6434491">
                <a:moveTo>
                  <a:pt x="0" y="0"/>
                </a:moveTo>
                <a:lnTo>
                  <a:pt x="6434491" y="0"/>
                </a:lnTo>
                <a:lnTo>
                  <a:pt x="6434491" y="5819018"/>
                </a:lnTo>
                <a:lnTo>
                  <a:pt x="0" y="5819018"/>
                </a:lnTo>
                <a:lnTo>
                  <a:pt x="0" y="0"/>
                </a:lnTo>
                <a:close/>
              </a:path>
            </a:pathLst>
          </a:custGeom>
          <a:blipFill rotWithShape="1">
            <a:blip r:embed="rId4">
              <a:alphaModFix/>
            </a:blip>
            <a:stretch>
              <a:fillRect b="0" l="0" r="0" t="0"/>
            </a:stretch>
          </a:blipFill>
          <a:ln>
            <a:noFill/>
          </a:ln>
        </p:spPr>
      </p:sp>
      <p:sp>
        <p:nvSpPr>
          <p:cNvPr id="165" name="Google Shape;165;p8"/>
          <p:cNvSpPr/>
          <p:nvPr/>
        </p:nvSpPr>
        <p:spPr>
          <a:xfrm>
            <a:off x="9008234" y="4627755"/>
            <a:ext cx="8251066" cy="5659245"/>
          </a:xfrm>
          <a:custGeom>
            <a:rect b="b" l="l" r="r" t="t"/>
            <a:pathLst>
              <a:path extrusionOk="0" h="5659245" w="8251066">
                <a:moveTo>
                  <a:pt x="0" y="0"/>
                </a:moveTo>
                <a:lnTo>
                  <a:pt x="8251066" y="0"/>
                </a:lnTo>
                <a:lnTo>
                  <a:pt x="8251066" y="5659245"/>
                </a:lnTo>
                <a:lnTo>
                  <a:pt x="0" y="5659245"/>
                </a:lnTo>
                <a:lnTo>
                  <a:pt x="0" y="0"/>
                </a:lnTo>
                <a:close/>
              </a:path>
            </a:pathLst>
          </a:custGeom>
          <a:blipFill rotWithShape="1">
            <a:blip r:embed="rId5">
              <a:alphaModFix/>
            </a:blip>
            <a:stretch>
              <a:fillRect b="-2688" l="0" r="0" t="0"/>
            </a:stretch>
          </a:blipFill>
          <a:ln>
            <a:noFill/>
          </a:ln>
        </p:spPr>
      </p:sp>
      <p:sp>
        <p:nvSpPr>
          <p:cNvPr id="166" name="Google Shape;166;p8"/>
          <p:cNvSpPr txBox="1"/>
          <p:nvPr/>
        </p:nvSpPr>
        <p:spPr>
          <a:xfrm>
            <a:off x="0" y="-95250"/>
            <a:ext cx="6123494" cy="927102"/>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9D5C89"/>
                </a:solidFill>
                <a:latin typeface="Francois One"/>
                <a:ea typeface="Francois One"/>
                <a:cs typeface="Francois One"/>
                <a:sym typeface="Francois One"/>
              </a:rPr>
              <a:t>Data Visualization</a:t>
            </a:r>
            <a:endParaRPr/>
          </a:p>
        </p:txBody>
      </p:sp>
      <p:sp>
        <p:nvSpPr>
          <p:cNvPr id="167" name="Google Shape;167;p8"/>
          <p:cNvSpPr txBox="1"/>
          <p:nvPr/>
        </p:nvSpPr>
        <p:spPr>
          <a:xfrm>
            <a:off x="291610" y="981137"/>
            <a:ext cx="8252777" cy="29203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Carat đề cập đến trọng lượng của Đá chứ không phải kích thước. Trọng lượng của một viên kim cương có tác động đáng kể nhất đến giá của nó. Vì Viên đá càng lớn thì càng hiếm nên một viên Kim cương 2 carat sẽ đắt hơn Tổng giá của hai viên kim cương 1 carat có cùng chất lượng. Carat của một viên kim cương thường rất quan trọng đối với mọi người khi mua sắm. </a:t>
            </a:r>
            <a:endParaRPr/>
          </a:p>
        </p:txBody>
      </p:sp>
      <p:sp>
        <p:nvSpPr>
          <p:cNvPr id="168" name="Google Shape;168;p8"/>
          <p:cNvSpPr txBox="1"/>
          <p:nvPr/>
        </p:nvSpPr>
        <p:spPr>
          <a:xfrm>
            <a:off x="9144000" y="981075"/>
            <a:ext cx="8705262" cy="29203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Độ trong của kim cương đề cập đến sự ít xuất hiện của các tạp chất và khuyết điểm.</a:t>
            </a:r>
            <a:endParaRPr/>
          </a:p>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bao gồm là không hoàn hảo nằm trong viên kim cương. Các tạp chất có thể là Vết nứt hoặc thậm chí là Khoáng chất hoặc Tinh thể nhỏ đã hình thành bên trong Viên kim cương.</a:t>
            </a:r>
            <a:endParaRPr/>
          </a:p>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=&gt;&gt; Có vẻ như VS1 và VS2 ảnh hưởng đến giá trị của viên Kim cương như nhau với biên độ nên giá khá cao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p:nvPr/>
        </p:nvSpPr>
        <p:spPr>
          <a:xfrm rot="-10723804">
            <a:off x="9464183" y="-250560"/>
            <a:ext cx="8518561" cy="8518561"/>
          </a:xfrm>
          <a:custGeom>
            <a:rect b="b" l="l" r="r" t="t"/>
            <a:pathLst>
              <a:path extrusionOk="0" h="8518561" w="8518561">
                <a:moveTo>
                  <a:pt x="0" y="0"/>
                </a:moveTo>
                <a:lnTo>
                  <a:pt x="8518561" y="0"/>
                </a:lnTo>
                <a:lnTo>
                  <a:pt x="8518561" y="8518560"/>
                </a:lnTo>
                <a:lnTo>
                  <a:pt x="0" y="8518560"/>
                </a:lnTo>
                <a:lnTo>
                  <a:pt x="0" y="0"/>
                </a:lnTo>
                <a:close/>
              </a:path>
            </a:pathLst>
          </a:custGeom>
          <a:blipFill rotWithShape="1">
            <a:blip r:embed="rId3">
              <a:alphaModFix/>
            </a:blip>
            <a:stretch>
              <a:fillRect b="0" l="0" r="0" t="0"/>
            </a:stretch>
          </a:blipFill>
          <a:ln>
            <a:noFill/>
          </a:ln>
        </p:spPr>
      </p:sp>
      <p:sp>
        <p:nvSpPr>
          <p:cNvPr id="174" name="Google Shape;174;p9"/>
          <p:cNvSpPr/>
          <p:nvPr/>
        </p:nvSpPr>
        <p:spPr>
          <a:xfrm>
            <a:off x="6841460" y="5903915"/>
            <a:ext cx="11446540" cy="4209097"/>
          </a:xfrm>
          <a:custGeom>
            <a:rect b="b" l="l" r="r" t="t"/>
            <a:pathLst>
              <a:path extrusionOk="0" h="4209097" w="11446540">
                <a:moveTo>
                  <a:pt x="0" y="0"/>
                </a:moveTo>
                <a:lnTo>
                  <a:pt x="11446540" y="0"/>
                </a:lnTo>
                <a:lnTo>
                  <a:pt x="11446540" y="4209096"/>
                </a:lnTo>
                <a:lnTo>
                  <a:pt x="0" y="4209096"/>
                </a:lnTo>
                <a:lnTo>
                  <a:pt x="0" y="0"/>
                </a:lnTo>
                <a:close/>
              </a:path>
            </a:pathLst>
          </a:custGeom>
          <a:blipFill rotWithShape="1">
            <a:blip r:embed="rId4">
              <a:alphaModFix/>
            </a:blip>
            <a:stretch>
              <a:fillRect b="-2914" l="0" r="-1302" t="-2914"/>
            </a:stretch>
          </a:blipFill>
          <a:ln>
            <a:noFill/>
          </a:ln>
        </p:spPr>
      </p:sp>
      <p:sp>
        <p:nvSpPr>
          <p:cNvPr id="175" name="Google Shape;175;p9"/>
          <p:cNvSpPr/>
          <p:nvPr/>
        </p:nvSpPr>
        <p:spPr>
          <a:xfrm>
            <a:off x="6841460" y="1514767"/>
            <a:ext cx="11446540" cy="3852973"/>
          </a:xfrm>
          <a:custGeom>
            <a:rect b="b" l="l" r="r" t="t"/>
            <a:pathLst>
              <a:path extrusionOk="0" h="3852973" w="11446540">
                <a:moveTo>
                  <a:pt x="0" y="0"/>
                </a:moveTo>
                <a:lnTo>
                  <a:pt x="11446540" y="0"/>
                </a:lnTo>
                <a:lnTo>
                  <a:pt x="11446540" y="3852973"/>
                </a:lnTo>
                <a:lnTo>
                  <a:pt x="0" y="3852973"/>
                </a:lnTo>
                <a:lnTo>
                  <a:pt x="0" y="0"/>
                </a:lnTo>
                <a:close/>
              </a:path>
            </a:pathLst>
          </a:custGeom>
          <a:blipFill rotWithShape="1">
            <a:blip r:embed="rId5">
              <a:alphaModFix/>
            </a:blip>
            <a:stretch>
              <a:fillRect b="0" l="0" r="0" t="0"/>
            </a:stretch>
          </a:blipFill>
          <a:ln>
            <a:noFill/>
          </a:ln>
        </p:spPr>
      </p:sp>
      <p:sp>
        <p:nvSpPr>
          <p:cNvPr id="176" name="Google Shape;176;p9"/>
          <p:cNvSpPr txBox="1"/>
          <p:nvPr/>
        </p:nvSpPr>
        <p:spPr>
          <a:xfrm>
            <a:off x="260983" y="1467142"/>
            <a:ext cx="6047457" cy="54349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Màu sắc của viên kim cương đề cập đến tông màu và độ bão hòa của màu sắc hoặc độ sâu của màu trong viên kim cương. Màu sắc của viên kim cương có thể từ không màu đến màu vàng hoặc màu hơi nâu nhạt. Kim cương không màu hiếm hơn và có giá trị hơn vì chúng trông trắng hơn và sáng hơn.</a:t>
            </a:r>
            <a:endParaRPr/>
          </a:p>
          <a:p>
            <a:pPr indent="0" lvl="0" marL="0" marR="0" rtl="0" algn="l">
              <a:lnSpc>
                <a:spcPct val="139958"/>
              </a:lnSpc>
              <a:spcBef>
                <a:spcPts val="0"/>
              </a:spcBef>
              <a:spcAft>
                <a:spcPts val="0"/>
              </a:spcAft>
              <a:buNone/>
            </a:pPr>
            <a:r>
              <a:rPr b="0" i="0" lang="en-US" sz="2400" u="none" cap="none" strike="noStrike">
                <a:solidFill>
                  <a:srgbClr val="000000"/>
                </a:solidFill>
                <a:latin typeface="Arial"/>
                <a:ea typeface="Arial"/>
                <a:cs typeface="Arial"/>
                <a:sym typeface="Arial"/>
              </a:rPr>
              <a:t>&gt;&gt; Mặc dù màu D là màu có chất lượng tốt nhất, tinh khiết và gần như không màu. nhưng giá trị biến đổi theo các thuộc tính khác như giác cắt, trọng lượng kích thước, độ trong của kim cương </a:t>
            </a:r>
            <a:endParaRPr/>
          </a:p>
        </p:txBody>
      </p:sp>
      <p:sp>
        <p:nvSpPr>
          <p:cNvPr id="177" name="Google Shape;177;p9"/>
          <p:cNvSpPr txBox="1"/>
          <p:nvPr/>
        </p:nvSpPr>
        <p:spPr>
          <a:xfrm>
            <a:off x="0" y="-95250"/>
            <a:ext cx="6123494" cy="927102"/>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0" i="0" lang="en-US" sz="5499" u="none" cap="none" strike="noStrike">
                <a:solidFill>
                  <a:srgbClr val="9D5C89"/>
                </a:solidFill>
                <a:latin typeface="Francois One"/>
                <a:ea typeface="Francois One"/>
                <a:cs typeface="Francois One"/>
                <a:sym typeface="Francois One"/>
              </a:rPr>
              <a:t>Data Visualization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